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0" r:id="rId5"/>
  </p:sldMasterIdLst>
  <p:sldIdLst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CC41"/>
    <a:srgbClr val="DAC445"/>
    <a:srgbClr val="FDDF33"/>
    <a:srgbClr val="F1525A"/>
    <a:srgbClr val="38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75E10-2137-DBCF-A28F-D2ECB5B45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8C2A4-498B-CBD6-77E1-5FA70B5D5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E696D-7622-B61F-0F21-0DDF4E0BC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7C0-E57B-493E-B403-419C8E1BA744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1CCD4-15D1-8AB9-66E1-56A0CCAC7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120D8-4F8A-7932-7956-7A6B0595F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3137-2E83-4A3F-837F-2B794BAEF0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536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E3B9B-F60C-37E1-7CA9-197EC8DA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0AE0C-3394-FCC9-2B08-B9228CEAB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0C828-5D79-BE61-476D-1E56685B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7C0-E57B-493E-B403-419C8E1BA744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572D2-F01D-785E-F8C0-F591B1160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7181B-AD2F-2099-FEFB-7F6FDC07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3137-2E83-4A3F-837F-2B794BAEF0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30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F7F415-D3D9-225F-AD14-9F41192E7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DEAA8-C309-2CF5-DDA5-337DFE1AE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25D10-F0F9-7B53-9CEE-4CE1C64CA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7C0-E57B-493E-B403-419C8E1BA744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39B14-0AE8-470A-012F-8A88053A6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9F812-FA77-BB61-3D75-A7CC17DE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3137-2E83-4A3F-837F-2B794BAEF0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875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13487-F628-49FC-9DB0-BA41EDCF2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88D43-23D6-431B-84BC-31ADAA201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0FA1A-957F-4AAE-AC57-E09614D6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BBC-554B-4B78-8F0E-1B920B38288B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422C0-15CF-4898-A7BB-5A7A88311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D355A-46C8-44F0-AAD7-A4D5A83A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AD2B-C3A1-4763-B7C9-D7448B143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682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4623-7EA3-4CD7-B1B3-6D8FDD317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1F072-4C97-4240-A006-64AB982CC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B8CAF-1F28-43C2-A9FA-887E12C75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BBC-554B-4B78-8F0E-1B920B38288B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691EB-EBE9-4862-9EA7-8FD7E7C4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233F2-11EA-4542-BE17-AB4247CF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AD2B-C3A1-4763-B7C9-D7448B143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6098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DC316-016D-4927-AA4F-3F717063F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89F6C-30D3-4176-9B0E-AFD9FCA3D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00CC3-F1F6-4FAC-BB4F-FA8037BE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BBC-554B-4B78-8F0E-1B920B38288B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B122A-3D6F-4179-8507-208DDCEA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EB789-723E-47F4-844C-4D8C6D71A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AD2B-C3A1-4763-B7C9-D7448B143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6600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EAD57-B9F6-4E5B-98FD-DE719B760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7958A-6828-42C2-852F-11C9D8765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6B820-AE31-497B-B7C6-EE37C37B7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18441-21F8-4BBF-873E-F1A1D4581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BBC-554B-4B78-8F0E-1B920B38288B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19C72-1EDF-4A8F-B5E2-2DF6AEF47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FA0D7-9AAA-4E25-AD46-AE0B0EF6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AD2B-C3A1-4763-B7C9-D7448B143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976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BB22D-B9D8-4383-BA20-5BE737703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E737E-F893-4586-B242-46A9F430D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97CEF-74E8-4673-BEC0-AC80D1C25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776F6-0F05-4369-932C-8CF8853D6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8497C2-A136-4EDE-8B26-94B78A325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EFAE6B-EEDD-482A-8493-D3B8A59CD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BBC-554B-4B78-8F0E-1B920B38288B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CC8B58-D131-4078-9B68-16A1CAD2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4650F0-91E0-4D32-AAC6-BF4792F4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AD2B-C3A1-4763-B7C9-D7448B143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253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5B321-F0D8-44BC-8C28-D66D97690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AFF0E4-582E-4939-BE85-BA671EB5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BBC-554B-4B78-8F0E-1B920B38288B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2C279-9015-4E7A-8366-CFA7B854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FB415-2746-4FEC-B927-850DC5B83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AD2B-C3A1-4763-B7C9-D7448B143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5768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115A4C-9C9A-4B95-8B49-E40965088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BBC-554B-4B78-8F0E-1B920B38288B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4FE51E-4F8F-436E-8B75-D2A7EE34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36663-05F3-4EEB-81B1-EA7571C1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AD2B-C3A1-4763-B7C9-D7448B143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545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76607-D2EB-44B8-BF01-814009F4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25DAB-D675-41D3-8B48-AB344B986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225D0-EEEA-4E8A-AA96-F9293D4A2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88704-FBAA-4370-9CFF-DC22A189D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BBC-554B-4B78-8F0E-1B920B38288B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10B38-72E7-445E-A541-ECFAECC9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5ED04-E918-452A-B820-8E6AC68B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AD2B-C3A1-4763-B7C9-D7448B143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228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4B278-D6B5-D30A-137C-01AA01FCF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36373-501C-DE8C-9C62-3F1DCD4C1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4D888-C31D-1A00-1C0F-F706540A8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7C0-E57B-493E-B403-419C8E1BA744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09882-9268-55FC-D5D0-06C7084FD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D1C21-F118-2C07-5F5A-0A28051C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3137-2E83-4A3F-837F-2B794BAEF0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67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21E83-91F9-466A-AF7F-1666213BD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430DCD-2663-4A51-84D6-6AED1D7CC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A2659-3B08-4121-A20D-DD179938E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5D14E-7B6D-4DAA-9AFF-524997B4F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BBC-554B-4B78-8F0E-1B920B38288B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7D7D6-2A88-49EC-B3DB-8723EF2C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347B-CA6C-46E7-9C40-47A1EA04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AD2B-C3A1-4763-B7C9-D7448B143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5689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4C015-2976-4E24-AEEA-B46ED128E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AD8D5-34C8-4A7B-A5A0-760FDB0A2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1BCE8-508C-44B7-8415-9F0258C0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BBC-554B-4B78-8F0E-1B920B38288B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B53BE-6459-49E2-AF45-186F5861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B2C16-F469-4D70-8734-DCD87AEF9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AD2B-C3A1-4763-B7C9-D7448B143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28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4A65B7-C223-42B0-AA18-6DC3B5FBDE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509C4-4871-473D-8029-BFD641FFE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F7ABF-AFB2-458F-A22F-980D7654E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BBC-554B-4B78-8F0E-1B920B38288B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166C0-2067-4A70-A68B-4A9C5BA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7E18D-1516-4D02-B201-0D6AB627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AD2B-C3A1-4763-B7C9-D7448B143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144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6FEA-84A6-A7D4-7122-7CF70053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B0FF1-C84F-E11E-A348-4DD0CF2DB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8F480-CCB2-D591-53EA-0B75B3925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7C0-E57B-493E-B403-419C8E1BA744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3FD28-9898-9003-4226-28F146AD6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507A2-5D23-EC73-BED9-D09D9E7F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3137-2E83-4A3F-837F-2B794BAEF0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90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2D0C0-C57F-EB71-5B92-2DECF0D9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34371-356D-37AA-73AF-40611DFD7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4743D0-70F4-A2CB-3949-44BB86294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29B28-B199-D6BB-E58E-82E2087E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7C0-E57B-493E-B403-419C8E1BA744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651E-77ED-AE7B-9BED-33083B39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66360-2069-77CC-9D10-390FD3E5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3137-2E83-4A3F-837F-2B794BAEF0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056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DA94-4535-55A8-C095-EC51C973D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DF90E-875F-E8F2-CB38-B37B7A938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1DBDD-1B48-69D4-B0D9-4C7E8D724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8F2C2-33F0-8AA8-9869-2D5DBE12A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4D0DA7-6B50-0701-896E-C9C54EE0F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5B8103-5C0D-5A77-F318-38FCF7788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7C0-E57B-493E-B403-419C8E1BA744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5ED4FD-78C3-9A00-12D4-BDBDDB3E3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0C8CEC-0391-47A9-1817-559F8955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3137-2E83-4A3F-837F-2B794BAEF0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303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02E14-9755-6318-1839-33922462A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3F0AD0-04B6-44C6-954F-8ADBF9208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7C0-E57B-493E-B403-419C8E1BA744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F9498-EFD6-0D8F-2184-4B0522DB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7A373-4858-6DBC-0514-59013DE0E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3137-2E83-4A3F-837F-2B794BAEF0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272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CBFAF3-2025-BD6F-53A5-DA3674E5F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7C0-E57B-493E-B403-419C8E1BA744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DBE439-1737-7D3F-FC41-BB9B66862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5628F-465D-6C32-BAD1-DEF142D26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3137-2E83-4A3F-837F-2B794BAEF0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30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7C7F2-E92C-9B80-AD96-0E73EDF5A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E74C6-837F-2882-3EF5-ADEC83AF3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0D3FA-1554-F973-B5DD-17D666807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B0E22-D8A9-3EDF-D313-B23D23B1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7C0-E57B-493E-B403-419C8E1BA744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073D6-60AF-CF1D-018D-8304DA7D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95F4E-88A7-F9CE-E77D-3910B6E5E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3137-2E83-4A3F-837F-2B794BAEF0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619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330A-2F77-66A5-84EB-B7D70187A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C73934-C130-82D7-AE0B-978F1A094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5AF0A6-8C9A-2774-2FAB-36642D0AF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DF3EC-4B21-60AF-80A4-E74F7882C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47C0-E57B-493E-B403-419C8E1BA744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88C8D-B399-8A74-DA58-63ECEB131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F27BC-578F-9D8C-92BD-9F8996369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3137-2E83-4A3F-837F-2B794BAEF0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40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5045D0-4A90-80FF-B1A6-859968100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30C39-08FB-5FB6-71C1-D41187128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A7459-DAB1-6F1A-A0A7-16541FE2E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947C0-E57B-493E-B403-419C8E1BA744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EE174-E23A-54DE-4742-641858EBD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5BD56-D4D2-96FD-E84C-63F52E807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D3137-2E83-4A3F-837F-2B794BAEF02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567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A82085-6F1D-404D-A975-6CFEB0F49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70BF5-714C-43EF-B1C1-27084FE83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02988-4827-4781-B29A-D347DE0D8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61BBC-554B-4B78-8F0E-1B920B38288B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901F0-C819-4E73-BD1A-C9E5DFF62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DFC9E-1E95-4738-A6B3-88B4EF708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AD2B-C3A1-4763-B7C9-D7448B143B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709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>
            <a:extLst>
              <a:ext uri="{FF2B5EF4-FFF2-40B4-BE49-F238E27FC236}">
                <a16:creationId xmlns:a16="http://schemas.microsoft.com/office/drawing/2014/main" id="{82E015EA-00C7-C2C6-7716-01B97A5F3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021" y="49207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4CAE4C78-53FB-ECAD-09F8-DDCB7F213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516594"/>
              </p:ext>
            </p:extLst>
          </p:nvPr>
        </p:nvGraphicFramePr>
        <p:xfrm>
          <a:off x="0" y="0"/>
          <a:ext cx="12192000" cy="6958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2784495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9591075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2037779708"/>
                    </a:ext>
                  </a:extLst>
                </a:gridCol>
                <a:gridCol w="1302180">
                  <a:extLst>
                    <a:ext uri="{9D8B030D-6E8A-4147-A177-3AD203B41FA5}">
                      <a16:colId xmlns:a16="http://schemas.microsoft.com/office/drawing/2014/main" val="160149374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0845035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24149896"/>
                    </a:ext>
                  </a:extLst>
                </a:gridCol>
                <a:gridCol w="1258382">
                  <a:extLst>
                    <a:ext uri="{9D8B030D-6E8A-4147-A177-3AD203B41FA5}">
                      <a16:colId xmlns:a16="http://schemas.microsoft.com/office/drawing/2014/main" val="726164874"/>
                    </a:ext>
                  </a:extLst>
                </a:gridCol>
                <a:gridCol w="570418">
                  <a:extLst>
                    <a:ext uri="{9D8B030D-6E8A-4147-A177-3AD203B41FA5}">
                      <a16:colId xmlns:a16="http://schemas.microsoft.com/office/drawing/2014/main" val="15376197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2959353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54584039"/>
                    </a:ext>
                  </a:extLst>
                </a:gridCol>
              </a:tblGrid>
              <a:tr h="200297">
                <a:tc gridSpan="10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CA" sz="900" b="1" dirty="0">
                          <a:solidFill>
                            <a:schemeClr val="bg1"/>
                          </a:solidFill>
                        </a:rPr>
                        <a:t>Our Hope and Dream</a:t>
                      </a:r>
                    </a:p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Paramedicine is a critical and respected part of patient-</a:t>
                      </a:r>
                      <a:r>
                        <a:rPr lang="en-US" sz="900" b="0" i="0" u="none" strike="noStrike" noProof="0" dirty="0" err="1">
                          <a:solidFill>
                            <a:schemeClr val="bg1"/>
                          </a:solidFill>
                          <a:latin typeface="Calibri"/>
                        </a:rPr>
                        <a:t>centred</a:t>
                      </a:r>
                      <a:r>
                        <a:rPr lang="en-US" sz="9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 ,community-focused, integrated healthcare delivery and public safety in Canada. 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4A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912306"/>
                  </a:ext>
                </a:extLst>
              </a:tr>
              <a:tr h="150567">
                <a:tc gridSpan="10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CA" sz="900" b="1" dirty="0">
                          <a:solidFill>
                            <a:schemeClr val="bg1"/>
                          </a:solidFill>
                        </a:rPr>
                        <a:t>Vision</a:t>
                      </a:r>
                    </a:p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PCC is the recognized and trusted voice of paramedicine in Canada, PCC is integral to a thriving national paramedicine system and the wellbeing of all Canadians.  </a:t>
                      </a:r>
                      <a:endParaRPr lang="en-CA" sz="900" dirty="0">
                        <a:solidFill>
                          <a:schemeClr val="bg1"/>
                        </a:solidFill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C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092163"/>
                  </a:ext>
                </a:extLst>
              </a:tr>
              <a:tr h="379511">
                <a:tc gridSpan="10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CA" sz="900" b="1" dirty="0">
                          <a:solidFill>
                            <a:schemeClr val="bg1"/>
                          </a:solidFill>
                        </a:rPr>
                        <a:t>Mission</a:t>
                      </a:r>
                    </a:p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​PCC is a non-profit organization established to advance and align Paramedicine in Canada. PCC provides a national voice for the profession, ,thought leadership, change influence, and knowledge exchange.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2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751287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</a:rPr>
                        <a:t>PCC Values</a:t>
                      </a:r>
                      <a:endParaRPr lang="en-US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4A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90877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1" dirty="0"/>
                        <a:t>Collaboration​</a:t>
                      </a:r>
                    </a:p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0" dirty="0"/>
                        <a:t>We work with others, to advance the wellness of individuals and communities.</a:t>
                      </a:r>
                      <a:endParaRPr lang="en-CA" sz="900" b="0" dirty="0"/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CA" sz="900" b="1"/>
                        <a:t>Innovation </a:t>
                      </a:r>
                    </a:p>
                    <a:p>
                      <a:pPr algn="ctr"/>
                      <a:r>
                        <a:rPr lang="en-US" sz="900" b="0"/>
                        <a:t>We seek new and innovative ways to modernize the contribution of Paramedics towards seamless healthcare</a:t>
                      </a:r>
                      <a:endParaRPr lang="en-CA" sz="900" b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CA" sz="900" b="1" dirty="0"/>
                        <a:t>Innovation </a:t>
                      </a:r>
                    </a:p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0" dirty="0"/>
                        <a:t>We seek new and innovative ways to modernize the contribution of Paramedicine towards seamless healthcare.</a:t>
                      </a:r>
                      <a:endParaRPr lang="en-CA" dirty="0"/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900" b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1" dirty="0"/>
                        <a:t>Community​</a:t>
                      </a:r>
                    </a:p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0" dirty="0"/>
                        <a:t>We recognize the cultural uniqueness of communities and engage with citizens toward solutions that meet their respective needs.</a:t>
                      </a:r>
                      <a:endParaRPr lang="en-CA" b="0" dirty="0"/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CA" sz="900" b="1"/>
                        <a:t>Respect</a:t>
                      </a:r>
                    </a:p>
                    <a:p>
                      <a:pPr algn="ctr"/>
                      <a:r>
                        <a:rPr lang="en-US" sz="900" b="0"/>
                        <a:t>We foster a safe environment for members, stakeholders, and staff.</a:t>
                      </a:r>
                      <a:endParaRPr lang="en-CA" sz="900" b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3698640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CA" sz="900" b="1" dirty="0">
                          <a:solidFill>
                            <a:schemeClr val="bg1"/>
                          </a:solidFill>
                        </a:rPr>
                        <a:t>Strategic Imperative</a:t>
                      </a:r>
                    </a:p>
                    <a:p>
                      <a:pPr lvl="0" algn="ctr">
                        <a:lnSpc>
                          <a:spcPts val="950"/>
                        </a:lnSpc>
                        <a:buNone/>
                      </a:pPr>
                      <a:r>
                        <a:rPr lang="en-CA" sz="900" b="0" dirty="0">
                          <a:solidFill>
                            <a:schemeClr val="bg1"/>
                          </a:solidFill>
                        </a:rPr>
                        <a:t>Member Satisfaction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2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780753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The PCC Customer Experience</a:t>
                      </a:r>
                      <a:endParaRPr lang="en-CA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4A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484716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5.1 Members​</a:t>
                      </a:r>
                    </a:p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“I am meaningfully involved in the future of paramedicine.”</a:t>
                      </a:r>
                      <a:endParaRPr lang="en-CA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CA" sz="900" b="1">
                          <a:solidFill>
                            <a:schemeClr val="tx1"/>
                          </a:solidFill>
                        </a:rPr>
                        <a:t>5.2 Partners</a:t>
                      </a:r>
                    </a:p>
                    <a:p>
                      <a:pPr algn="ctr"/>
                      <a:r>
                        <a:rPr lang="en-US" sz="900" b="0">
                          <a:solidFill>
                            <a:schemeClr val="tx1"/>
                          </a:solidFill>
                        </a:rPr>
                        <a:t>“PCC is the trusted subject matter expert for everything related to paramedicine .”</a:t>
                      </a:r>
                      <a:endParaRPr lang="en-CA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5.2 Partners​</a:t>
                      </a:r>
                    </a:p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“PCC is the trusted expert for everything related to paramedicine. PCC influences change.” </a:t>
                      </a:r>
                      <a:endParaRPr lang="en-CA" b="0"/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CA" sz="900" b="1">
                          <a:solidFill>
                            <a:schemeClr val="tx1"/>
                          </a:solidFill>
                        </a:rPr>
                        <a:t>5.3 Public</a:t>
                      </a:r>
                    </a:p>
                    <a:p>
                      <a:pPr algn="ctr"/>
                      <a:r>
                        <a:rPr lang="en-US" sz="900" b="0">
                          <a:solidFill>
                            <a:schemeClr val="tx1"/>
                          </a:solidFill>
                        </a:rPr>
                        <a:t>“We are aware of the PCC. PCC sets the standards for best practices in paramedicine in Canada.”</a:t>
                      </a:r>
                      <a:endParaRPr lang="en-CA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5.3 Public​</a:t>
                      </a:r>
                    </a:p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We are aware of the PCC. My health care and safety is better because of the PCC”</a:t>
                      </a:r>
                      <a:endParaRPr lang="en-CA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529668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Financial Accountability</a:t>
                      </a:r>
                      <a:endParaRPr lang="en-CA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4A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67707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4.1 Sustain: We ensure the sustainability of PCC by prudently managing resources.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b="0" dirty="0">
                          <a:solidFill>
                            <a:schemeClr val="tx1"/>
                          </a:solidFill>
                          <a:latin typeface="+mn-lt"/>
                        </a:rPr>
                        <a:t>4.1.1</a:t>
                      </a:r>
                      <a:r>
                        <a:rPr lang="en-CA" sz="9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Open sans"/>
                          <a:cs typeface="Open sans"/>
                        </a:rPr>
                        <a:t>Maintain expenses within budget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  <a:ea typeface="Open sans"/>
                          <a:cs typeface="Open sans"/>
                        </a:rPr>
                        <a:t>4.1.2 Core revenue (membership dues and core sponsorship) is sufficient to support core operations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+mn-lt"/>
                          <a:ea typeface="Open sans"/>
                          <a:cs typeface="Open sans"/>
                        </a:rPr>
                        <a:t>4.1.3 Expand grants and sponsorships to support core operations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Open sans"/>
                        <a:cs typeface="Open sans"/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CA" sz="900" b="1">
                          <a:solidFill>
                            <a:schemeClr val="tx1"/>
                          </a:solidFill>
                        </a:rPr>
                        <a:t>4.1.2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4.2 Grow: We position PCC for future growth.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4.2.1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Open sans"/>
                          <a:cs typeface="Open sans"/>
                        </a:rPr>
                        <a:t>Non-core activities are supported through non-core sponsorships and grants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Open sans"/>
                          <a:cs typeface="Open sans"/>
                        </a:rPr>
                        <a:t>4.2.2Expand and recruit new members (traditional</a:t>
                      </a: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Open sans"/>
                          <a:cs typeface="Open sans"/>
                        </a:rPr>
                        <a:t> 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Open sans"/>
                          <a:cs typeface="Open sans"/>
                        </a:rPr>
                        <a:t> and broader)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Open sans"/>
                          <a:cs typeface="Open sans"/>
                        </a:rPr>
                        <a:t>4.2.3Revisit fee structures of the organization</a:t>
                      </a:r>
                      <a:endParaRPr lang="en-US" sz="900" b="1" dirty="0">
                        <a:solidFill>
                          <a:schemeClr val="tx1"/>
                        </a:solidFill>
                        <a:ea typeface="Open sans"/>
                        <a:cs typeface="Open sans"/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4.2.2</a:t>
                      </a:r>
                      <a:b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1">
                          <a:solidFill>
                            <a:schemeClr val="tx1"/>
                          </a:solidFill>
                        </a:rPr>
                        <a:t>	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06616565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Four Year - Deliverables</a:t>
                      </a:r>
                      <a:endParaRPr lang="en-CA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4A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129946"/>
                  </a:ext>
                </a:extLst>
              </a:tr>
              <a:tr h="727249">
                <a:tc grid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3.1 Advocacy ​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3.1.1 Government relations strategy and position papers. ​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3.1.2 Criminal violence against paramedics – legislative change.​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3.1.3 Mental health and wellness strategy/mental health for leaders.​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3.1.4 Engagement strategy (PAC &amp; Indigenous Communities). </a:t>
                      </a:r>
                      <a:endParaRPr lang="en-CA" sz="9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3.2 Research</a:t>
                      </a:r>
                    </a:p>
                    <a:p>
                      <a:pPr algn="l"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3.2.1 Establish a defined research agenda supported by white paper development and publications​</a:t>
                      </a:r>
                    </a:p>
                    <a:p>
                      <a:pPr algn="l"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3.2.2 Mental health and wellness research strategy – continued engagement with CIPSRT​</a:t>
                      </a:r>
                    </a:p>
                    <a:p>
                      <a:pPr algn="l"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3.2.3  Paramedic driven research​</a:t>
                      </a:r>
                    </a:p>
                    <a:p>
                      <a:pPr algn="l"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3.2.4 Paramedic system versus clinical research (emergency vs patient care)​</a:t>
                      </a:r>
                    </a:p>
                    <a:p>
                      <a:pPr algn="l"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3.2.5 Maintain and expand CIPSRT relationship​</a:t>
                      </a:r>
                    </a:p>
                    <a:p>
                      <a:pPr algn="l"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3.2.6 Support effort toward entry into the profession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900" b="1">
                          <a:solidFill>
                            <a:schemeClr val="tx1"/>
                          </a:solidFill>
                        </a:rPr>
                        <a:t>3.2 Research</a:t>
                      </a:r>
                    </a:p>
                    <a:p>
                      <a:pPr algn="l"/>
                      <a:r>
                        <a:rPr lang="en-US" sz="900" b="0">
                          <a:solidFill>
                            <a:schemeClr val="tx1"/>
                          </a:solidFill>
                        </a:rPr>
                        <a:t>3.2.1 </a:t>
                      </a:r>
                      <a:endParaRPr lang="en-CA" sz="9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</a:pPr>
                      <a:r>
                        <a:rPr lang="en-CA" sz="900" b="1" kern="1200" dirty="0">
                          <a:solidFill>
                            <a:schemeClr val="tx1"/>
                          </a:solidFill>
                          <a:effectLst/>
                        </a:rPr>
                        <a:t>3.3 Leadership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CA" sz="900" b="0" kern="1200" dirty="0">
                          <a:solidFill>
                            <a:schemeClr val="tx1"/>
                          </a:solidFill>
                          <a:effectLst/>
                        </a:rPr>
                        <a:t>3.3.1 Build a national network of provincial organizations, provincial regulators, and public safety system.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CA" sz="900" b="0" kern="1200" dirty="0">
                          <a:solidFill>
                            <a:schemeClr val="tx1"/>
                          </a:solidFill>
                          <a:effectLst/>
                        </a:rPr>
                        <a:t>3.3.2 Build an international network and awareness of international standard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CA" sz="900" b="0" kern="1200" dirty="0">
                          <a:solidFill>
                            <a:schemeClr val="tx1"/>
                          </a:solidFill>
                          <a:effectLst/>
                        </a:rPr>
                        <a:t>3.3.3 Support provinces in achieving self-regulation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CA" sz="900" b="0" kern="1200" dirty="0">
                          <a:solidFill>
                            <a:schemeClr val="tx1"/>
                          </a:solidFill>
                          <a:effectLst/>
                        </a:rPr>
                        <a:t>3.3.4 Support development of emerging leaders in the profession</a:t>
                      </a:r>
                    </a:p>
                    <a:p>
                      <a:pPr lvl="0">
                        <a:lnSpc>
                          <a:spcPts val="950"/>
                        </a:lnSpc>
                        <a:buNone/>
                      </a:pPr>
                      <a:r>
                        <a:rPr lang="en-CA" sz="900" b="0" kern="1200" dirty="0">
                          <a:solidFill>
                            <a:schemeClr val="tx1"/>
                          </a:solidFill>
                          <a:effectLst/>
                        </a:rPr>
                        <a:t>3.3.5 Assess branding to ensure representation and inclusiveness 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CA" sz="900" b="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CA" sz="900" b="1" kern="1200" dirty="0">
                          <a:solidFill>
                            <a:schemeClr val="tx1"/>
                          </a:solidFill>
                          <a:effectLst/>
                        </a:rPr>
                        <a:t>                                                                         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CA" sz="9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3.4</a:t>
                      </a:r>
                      <a:r>
                        <a:rPr lang="en-CA" sz="9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CA" sz="9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Networking &amp; Information sharing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3.4.1 Host a national convention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3.4.2 Host virtual community forums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CA" sz="9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3.4.3 Develop a virtual resource library</a:t>
                      </a:r>
                      <a:r>
                        <a:rPr lang="en-CA" sz="9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CA" sz="9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CA" sz="9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CA" sz="9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CA" sz="9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832293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r>
                        <a:rPr lang="en-CA" sz="900" b="1" dirty="0">
                          <a:solidFill>
                            <a:schemeClr val="bg1"/>
                          </a:solidFill>
                        </a:rPr>
                        <a:t>Operational Priorities - Our operations support our member service approach and demonstrate our relevance to our partners and community 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4A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438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</a:rPr>
                        <a:t>2.1  Environmental and Data Analysis</a:t>
                      </a:r>
                    </a:p>
                    <a:p>
                      <a:pPr algn="l" fontAlgn="base"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</a:rPr>
                        <a:t>2.1.1 Understand issues pertaining to paramedicine </a:t>
                      </a:r>
                      <a:endParaRPr lang="en-US" sz="900" b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ase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</a:rPr>
                        <a:t>2.2  Government and partner relations</a:t>
                      </a:r>
                    </a:p>
                    <a:p>
                      <a:pPr algn="l" fontAlgn="base"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</a:rPr>
                        <a:t>2.2.1 Attain valuable role in all matters pertaining to paramedicine in Canada</a:t>
                      </a:r>
                    </a:p>
                    <a:p>
                      <a:pPr algn="l" fontAlgn="base"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</a:rPr>
                        <a:t>2.2.2 Build relationships with Relevant Ministries</a:t>
                      </a:r>
                    </a:p>
                    <a:p>
                      <a:pPr algn="l" fontAlgn="base"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</a:rPr>
                        <a:t>2.2.3 Maintain excellence in sponsor relationships</a:t>
                      </a:r>
                    </a:p>
                    <a:p>
                      <a:pPr algn="l" fontAlgn="base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effectLst/>
                        </a:rPr>
                        <a:t>2.2.2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</a:rPr>
                        <a:t>2.3 Member Relations</a:t>
                      </a:r>
                    </a:p>
                    <a:p>
                      <a:pPr algn="l" fontAlgn="base"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</a:rPr>
                        <a:t>2.3.1 Important provider of timely, accessible, relevant information to members</a:t>
                      </a:r>
                      <a:endParaRPr lang="en-US" sz="900" b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l" fontAlgn="base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</a:rPr>
                        <a:t>2.4 Marketing and Communications</a:t>
                      </a:r>
                    </a:p>
                    <a:p>
                      <a:pPr rtl="0" fontAlgn="ctr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2.4.1 Enhanced branding and external communications</a:t>
                      </a:r>
                    </a:p>
                    <a:p>
                      <a:r>
                        <a:rPr lang="en-CA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2.4.2 Enhanced internal and partner communications</a:t>
                      </a:r>
                    </a:p>
                    <a:p>
                      <a:r>
                        <a:rPr lang="en-CA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2.4.3 Expand social media presence</a:t>
                      </a:r>
                    </a:p>
                    <a:p>
                      <a:pPr algn="l" fontAlgn="base">
                        <a:lnSpc>
                          <a:spcPts val="950"/>
                        </a:lnSpc>
                      </a:pPr>
                      <a:endParaRPr lang="en-US" sz="9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</a:rPr>
                        <a:t>2.5 Sponsor Relations</a:t>
                      </a:r>
                    </a:p>
                    <a:p>
                      <a:pPr algn="l" fontAlgn="base">
                        <a:lnSpc>
                          <a:spcPts val="950"/>
                        </a:lnSpc>
                      </a:pPr>
                      <a:r>
                        <a:rPr lang="en-US" sz="900" b="0" i="0" dirty="0">
                          <a:solidFill>
                            <a:srgbClr val="000000"/>
                          </a:solidFill>
                          <a:effectLst/>
                        </a:rPr>
                        <a:t>2.5.1 Assurance of delivery on obligations</a:t>
                      </a:r>
                      <a:endParaRPr lang="en-US" sz="900" b="0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466190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</a:rPr>
                        <a:t>Organizational priorities - Our people are equipped to deliver excellent service to our members and support one another in a healthy environment </a:t>
                      </a:r>
                      <a:endParaRPr lang="en-CA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4A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45155925"/>
                  </a:ext>
                </a:extLst>
              </a:tr>
              <a:tr h="230400"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1.1  Volunteer recruitment, training, and oversight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1.1.1 expand volunteer base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1.2  Organizational Structure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1.2.1 Operational Mechanism to ensure delivery on priorities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	</a:t>
                      </a:r>
                      <a:endParaRPr lang="en-CA" dirty="0"/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1">
                          <a:solidFill>
                            <a:schemeClr val="tx1"/>
                          </a:solidFill>
                        </a:rPr>
                        <a:t>1.2  Organizational Structure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0">
                          <a:solidFill>
                            <a:schemeClr val="tx1"/>
                          </a:solidFill>
                        </a:rPr>
                        <a:t>1.2.1 Operational Mechanism to ensure delivery on priorities </a:t>
                      </a: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	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1.3  Staff Oversight </a:t>
                      </a:r>
                      <a:endParaRPr lang="en-US" sz="900" b="1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1.3.1 ongoing support to ED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1.3.2 Clarity and oversight for paid resources </a:t>
                      </a:r>
                      <a:endParaRPr lang="en-CA"/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1">
                          <a:solidFill>
                            <a:schemeClr val="tx1"/>
                          </a:solidFill>
                        </a:rPr>
                        <a:t>1.4  Staff Oversight 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1">
                          <a:solidFill>
                            <a:schemeClr val="tx1"/>
                          </a:solidFill>
                        </a:rPr>
                        <a:t>1.3.1 update governance structure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1">
                          <a:solidFill>
                            <a:schemeClr val="tx1"/>
                          </a:solidFill>
                        </a:rPr>
                        <a:t>1.3.2 review governance policies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1">
                          <a:solidFill>
                            <a:schemeClr val="tx1"/>
                          </a:solidFill>
                        </a:rPr>
                        <a:t>1.3.3 Engage Directors in stakeholder relations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1.4  Governance </a:t>
                      </a:r>
                      <a:endParaRPr lang="en-US" sz="900" b="1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1.4.1 update governance structure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1.4.2 review governance policies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1.4.3 Engage Directors in stakeholder relations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1">
                          <a:solidFill>
                            <a:schemeClr val="tx1"/>
                          </a:solidFill>
                        </a:rPr>
                        <a:t>1.4  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1.5 Organizational Culture</a:t>
                      </a:r>
                    </a:p>
                    <a:p>
                      <a:pPr>
                        <a:lnSpc>
                          <a:spcPts val="95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1.5.1 reinvent PCC from a special interest group to thought leadership and influencer</a:t>
                      </a:r>
                      <a:endParaRPr lang="en-CA" dirty="0"/>
                    </a:p>
                  </a:txBody>
                  <a:tcPr marT="28800" marB="28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31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70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f409989-acee-4b83-a0ca-1645586e5239">
      <UserInfo>
        <DisplayName>Valerie Sluth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B2A9C13F7BA64E8A6F13DF0DC6515D" ma:contentTypeVersion="4" ma:contentTypeDescription="Create a new document." ma:contentTypeScope="" ma:versionID="7b7a26e8f310ceaa8c60cd194bc4432a">
  <xsd:schema xmlns:xsd="http://www.w3.org/2001/XMLSchema" xmlns:xs="http://www.w3.org/2001/XMLSchema" xmlns:p="http://schemas.microsoft.com/office/2006/metadata/properties" xmlns:ns2="ae1e50bd-4bcb-4a25-a4c8-de1da9506639" xmlns:ns3="ff409989-acee-4b83-a0ca-1645586e5239" targetNamespace="http://schemas.microsoft.com/office/2006/metadata/properties" ma:root="true" ma:fieldsID="86c04cb7e34a8508740919692f698475" ns2:_="" ns3:_="">
    <xsd:import namespace="ae1e50bd-4bcb-4a25-a4c8-de1da9506639"/>
    <xsd:import namespace="ff409989-acee-4b83-a0ca-1645586e52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1e50bd-4bcb-4a25-a4c8-de1da95066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409989-acee-4b83-a0ca-1645586e52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3A1EA-ED6F-41FB-8088-497ECB6591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B89A03-A73B-49D8-A72F-E8592ED2C4EC}">
  <ds:schemaRefs>
    <ds:schemaRef ds:uri="ae1e50bd-4bcb-4a25-a4c8-de1da9506639"/>
    <ds:schemaRef ds:uri="ff409989-acee-4b83-a0ca-1645586e523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7C23FB7-680A-4C0A-BBA1-4BCBFE9C92A3}">
  <ds:schemaRefs>
    <ds:schemaRef ds:uri="ae1e50bd-4bcb-4a25-a4c8-de1da9506639"/>
    <ds:schemaRef ds:uri="ff409989-acee-4b83-a0ca-1645586e523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4115</TotalTime>
  <Words>677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4_Office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Salmaan Moolla</dc:creator>
  <cp:lastModifiedBy>Kelly Nash</cp:lastModifiedBy>
  <cp:revision>16</cp:revision>
  <dcterms:created xsi:type="dcterms:W3CDTF">2022-11-08T21:29:49Z</dcterms:created>
  <dcterms:modified xsi:type="dcterms:W3CDTF">2023-11-29T18:21:45Z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0x01010020B2A9C13F7BA64E8A6F13DF0DC6515D</vt:lpwstr>
  </property>
</Properties>
</file>