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72" r:id="rId3"/>
    <p:sldId id="302" r:id="rId4"/>
    <p:sldId id="298" r:id="rId5"/>
    <p:sldId id="295" r:id="rId6"/>
    <p:sldId id="285" r:id="rId7"/>
    <p:sldId id="276" r:id="rId8"/>
    <p:sldId id="277" r:id="rId9"/>
    <p:sldId id="278" r:id="rId10"/>
    <p:sldId id="279" r:id="rId11"/>
    <p:sldId id="290" r:id="rId12"/>
    <p:sldId id="291" r:id="rId13"/>
    <p:sldId id="292" r:id="rId14"/>
    <p:sldId id="293" r:id="rId15"/>
    <p:sldId id="300" r:id="rId16"/>
    <p:sldId id="301"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6A9EB-49B7-44E1-B66E-5D4B08785D3A}" v="2" dt="2023-11-27T18:34:26.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p:cViewPr varScale="1">
        <p:scale>
          <a:sx n="82" d="100"/>
          <a:sy n="82" d="100"/>
        </p:scale>
        <p:origin x="581" y="72"/>
      </p:cViewPr>
      <p:guideLst>
        <p:guide orient="horz" pos="2160"/>
        <p:guide pos="3840"/>
      </p:guideLst>
    </p:cSldViewPr>
  </p:slideViewPr>
  <p:notesTextViewPr>
    <p:cViewPr>
      <p:scale>
        <a:sx n="1" d="1"/>
        <a:sy n="1" d="1"/>
      </p:scale>
      <p:origin x="0" y="0"/>
    </p:cViewPr>
  </p:notesTextViewPr>
  <p:sorterViewPr>
    <p:cViewPr>
      <p:scale>
        <a:sx n="100" d="100"/>
        <a:sy n="100" d="100"/>
      </p:scale>
      <p:origin x="0" y="-62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CA3F9C-5FA8-4806-82EC-E46A7BF989A8}" type="datetimeFigureOut">
              <a:rPr lang="en-CA" smtClean="0"/>
              <a:t>2023-11-24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5E5C89-7B5F-421D-8FB2-D726F7D2281D}"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A3F9C-5FA8-4806-82EC-E46A7BF989A8}" type="datetimeFigureOut">
              <a:rPr lang="en-CA" smtClean="0"/>
              <a:t>2023-11-24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5E5C89-7B5F-421D-8FB2-D726F7D2281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8BCA3F9C-5FA8-4806-82EC-E46A7BF989A8}" type="datetimeFigureOut">
              <a:rPr lang="en-CA" smtClean="0"/>
              <a:t>2023-11-24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5E5C89-7B5F-421D-8FB2-D726F7D2281D}" type="slidenum">
              <a:rPr lang="en-CA" smtClean="0"/>
              <a:t>‹#›</a:t>
            </a:fld>
            <a:endParaRPr lang="en-CA"/>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A3F9C-5FA8-4806-82EC-E46A7BF989A8}" type="datetimeFigureOut">
              <a:rPr lang="en-CA" smtClean="0"/>
              <a:t>2023-11-24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5E5C89-7B5F-421D-8FB2-D726F7D2281D}" type="slidenum">
              <a:rPr lang="en-CA" smtClean="0"/>
              <a:t>‹#›</a:t>
            </a:fld>
            <a:endParaRPr lang="en-CA"/>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A3F9C-5FA8-4806-82EC-E46A7BF989A8}" type="datetimeFigureOut">
              <a:rPr lang="en-CA" smtClean="0"/>
              <a:t>2023-11-24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5E5C89-7B5F-421D-8FB2-D726F7D2281D}"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8BCA3F9C-5FA8-4806-82EC-E46A7BF989A8}" type="datetimeFigureOut">
              <a:rPr lang="en-CA" smtClean="0"/>
              <a:t>2023-11-24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5E5C89-7B5F-421D-8FB2-D726F7D2281D}" type="slidenum">
              <a:rPr lang="en-CA" smtClean="0"/>
              <a:t>‹#›</a:t>
            </a:fld>
            <a:endParaRPr lang="en-CA"/>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CA3F9C-5FA8-4806-82EC-E46A7BF989A8}" type="datetimeFigureOut">
              <a:rPr lang="en-CA" smtClean="0"/>
              <a:t>2023-11-24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15E5C89-7B5F-421D-8FB2-D726F7D2281D}"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A3F9C-5FA8-4806-82EC-E46A7BF989A8}" type="datetimeFigureOut">
              <a:rPr lang="en-CA" smtClean="0"/>
              <a:t>2023-11-24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5E5C89-7B5F-421D-8FB2-D726F7D2281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fld id="{8BCA3F9C-5FA8-4806-82EC-E46A7BF989A8}" type="datetimeFigureOut">
              <a:rPr lang="en-CA" smtClean="0"/>
              <a:t>2023-11-24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15E5C89-7B5F-421D-8FB2-D726F7D2281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8BCA3F9C-5FA8-4806-82EC-E46A7BF989A8}" type="datetimeFigureOut">
              <a:rPr lang="en-CA" smtClean="0"/>
              <a:t>2023-11-24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5E5C89-7B5F-421D-8FB2-D726F7D2281D}" type="slidenum">
              <a:rPr lang="en-CA" smtClean="0"/>
              <a:t>‹#›</a:t>
            </a:fld>
            <a:endParaRPr lang="en-CA"/>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A3F9C-5FA8-4806-82EC-E46A7BF989A8}" type="datetimeFigureOut">
              <a:rPr lang="en-CA" smtClean="0"/>
              <a:t>2023-11-24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5E5C89-7B5F-421D-8FB2-D726F7D2281D}" type="slidenum">
              <a:rPr lang="en-CA" smtClean="0"/>
              <a:t>‹#›</a:t>
            </a:fld>
            <a:endParaRPr lang="en-CA"/>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8BCA3F9C-5FA8-4806-82EC-E46A7BF989A8}" type="datetimeFigureOut">
              <a:rPr lang="en-CA" smtClean="0"/>
              <a:t>2023-11-24</a:t>
            </a:fld>
            <a:endParaRPr lang="en-CA"/>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CA"/>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315E5C89-7B5F-421D-8FB2-D726F7D2281D}" type="slidenum">
              <a:rPr lang="en-CA" smtClean="0"/>
              <a:t>‹#›</a:t>
            </a:fld>
            <a:endParaRPr lang="en-CA"/>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PCCstratplan2023@paramedicchiefs.c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Paramedic Chiefs of Canada</a:t>
            </a:r>
            <a:br>
              <a:rPr lang="en-CA" dirty="0"/>
            </a:br>
            <a:r>
              <a:rPr lang="en-CA" dirty="0"/>
              <a:t>Strategic Plan Update</a:t>
            </a:r>
            <a:br>
              <a:rPr lang="en-CA" dirty="0"/>
            </a:b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83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975996"/>
            <a:ext cx="8229600" cy="776605"/>
          </a:xfrm>
        </p:spPr>
        <p:txBody>
          <a:bodyPr>
            <a:noAutofit/>
          </a:bodyPr>
          <a:lstStyle/>
          <a:p>
            <a:pPr marL="342900" indent="-342900">
              <a:lnSpc>
                <a:spcPct val="107000"/>
              </a:lnSpc>
              <a:spcBef>
                <a:spcPts val="0"/>
              </a:spcBef>
            </a:pPr>
            <a:r>
              <a:rPr lang="en-US" dirty="0">
                <a:solidFill>
                  <a:schemeClr val="bg1"/>
                </a:solidFill>
                <a:ea typeface="Calibri" panose="020F0502020204030204" pitchFamily="34" charset="0"/>
                <a:cs typeface="Times New Roman" panose="02020603050405020304" pitchFamily="18" charset="0"/>
              </a:rPr>
              <a:t>Leadership</a:t>
            </a:r>
            <a:endParaRPr lang="en-CA" dirty="0">
              <a:solidFill>
                <a:schemeClr val="bg1"/>
              </a:solidFill>
            </a:endParaRPr>
          </a:p>
        </p:txBody>
      </p:sp>
      <p:sp>
        <p:nvSpPr>
          <p:cNvPr id="5" name="Content Placeholder 4"/>
          <p:cNvSpPr>
            <a:spLocks noGrp="1"/>
          </p:cNvSpPr>
          <p:nvPr>
            <p:ph idx="1"/>
          </p:nvPr>
        </p:nvSpPr>
        <p:spPr>
          <a:xfrm>
            <a:off x="1295400" y="2363999"/>
            <a:ext cx="9372600" cy="3907896"/>
          </a:xfrm>
        </p:spPr>
        <p:txBody>
          <a:bodyPr>
            <a:normAutofit/>
          </a:bodyPr>
          <a:lstStyle/>
          <a:p>
            <a:r>
              <a:rPr lang="en-US" dirty="0">
                <a:latin typeface="+mj-lt"/>
                <a:ea typeface="Calibri" panose="020F0502020204030204" pitchFamily="34" charset="0"/>
                <a:cs typeface="Calibri" panose="020F0502020204030204" pitchFamily="34" charset="0"/>
              </a:rPr>
              <a:t>Build a national network of health care provincial organizations, provincial regulators, and public safety systems. </a:t>
            </a:r>
          </a:p>
          <a:p>
            <a:r>
              <a:rPr lang="en-US" dirty="0">
                <a:latin typeface="+mj-lt"/>
                <a:ea typeface="Calibri" panose="020F0502020204030204" pitchFamily="34" charset="0"/>
                <a:cs typeface="Calibri" panose="020F0502020204030204" pitchFamily="34" charset="0"/>
              </a:rPr>
              <a:t>Build and international network and awareness of international standards</a:t>
            </a:r>
          </a:p>
          <a:p>
            <a:r>
              <a:rPr lang="en-US" dirty="0">
                <a:latin typeface="+mj-lt"/>
                <a:ea typeface="Calibri" panose="020F0502020204030204" pitchFamily="34" charset="0"/>
                <a:cs typeface="Calibri" panose="020F0502020204030204" pitchFamily="34" charset="0"/>
              </a:rPr>
              <a:t>Support provinces in achieving self-regulation</a:t>
            </a:r>
          </a:p>
          <a:p>
            <a:r>
              <a:rPr lang="en-US" dirty="0">
                <a:latin typeface="+mj-lt"/>
                <a:ea typeface="Calibri" panose="020F0502020204030204" pitchFamily="34" charset="0"/>
                <a:cs typeface="Calibri" panose="020F0502020204030204" pitchFamily="34" charset="0"/>
              </a:rPr>
              <a:t>Support development of emerging leaders in the profession</a:t>
            </a:r>
          </a:p>
          <a:p>
            <a:endParaRPr lang="en-US" dirty="0">
              <a:latin typeface="+mj-lt"/>
              <a:ea typeface="Calibri" panose="020F0502020204030204" pitchFamily="34" charset="0"/>
              <a:cs typeface="Calibri" panose="020F0502020204030204" pitchFamily="34" charset="0"/>
            </a:endParaRPr>
          </a:p>
          <a:p>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DA2A2BF7-124A-4FEE-5CCC-541BFEE1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27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831851"/>
            <a:ext cx="8229600" cy="920750"/>
          </a:xfrm>
        </p:spPr>
        <p:txBody>
          <a:bodyPr>
            <a:noAutofit/>
          </a:bodyPr>
          <a:lstStyle/>
          <a:p>
            <a:pPr marL="342900" indent="-342900">
              <a:lnSpc>
                <a:spcPct val="107000"/>
              </a:lnSpc>
              <a:spcBef>
                <a:spcPts val="0"/>
              </a:spcBef>
            </a:pPr>
            <a:r>
              <a:rPr lang="en-US" dirty="0">
                <a:solidFill>
                  <a:schemeClr val="bg1"/>
                </a:solidFill>
                <a:ea typeface="Calibri" panose="020F0502020204030204" pitchFamily="34" charset="0"/>
                <a:cs typeface="Times New Roman" panose="02020603050405020304" pitchFamily="18" charset="0"/>
              </a:rPr>
              <a:t>Leadership - Deliverables</a:t>
            </a:r>
            <a:endParaRPr lang="en-CA" dirty="0">
              <a:solidFill>
                <a:schemeClr val="bg1"/>
              </a:solidFill>
            </a:endParaRPr>
          </a:p>
        </p:txBody>
      </p:sp>
      <p:sp>
        <p:nvSpPr>
          <p:cNvPr id="5" name="Content Placeholder 4"/>
          <p:cNvSpPr>
            <a:spLocks noGrp="1"/>
          </p:cNvSpPr>
          <p:nvPr>
            <p:ph idx="1"/>
          </p:nvPr>
        </p:nvSpPr>
        <p:spPr>
          <a:xfrm>
            <a:off x="1519767" y="1883304"/>
            <a:ext cx="8716432" cy="3907896"/>
          </a:xfrm>
        </p:spPr>
        <p:txBody>
          <a:bodyPr>
            <a:normAutofit fontScale="92500" lnSpcReduction="20000"/>
          </a:bodyPr>
          <a:lstStyle/>
          <a:p>
            <a:pPr marL="0" indent="0">
              <a:buNone/>
            </a:pPr>
            <a:r>
              <a:rPr lang="en-US" sz="3300" dirty="0">
                <a:latin typeface="+mj-lt"/>
                <a:ea typeface="Calibri" panose="020F0502020204030204" pitchFamily="34" charset="0"/>
                <a:cs typeface="Calibri" panose="020F0502020204030204" pitchFamily="34" charset="0"/>
              </a:rPr>
              <a:t>Actions</a:t>
            </a:r>
            <a:r>
              <a:rPr lang="en-US" dirty="0">
                <a:latin typeface="+mj-lt"/>
                <a:ea typeface="Calibri" panose="020F0502020204030204" pitchFamily="34" charset="0"/>
                <a:cs typeface="Calibri" panose="020F0502020204030204" pitchFamily="34" charset="0"/>
              </a:rPr>
              <a:t>:</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dirty="0">
                <a:latin typeface="+mj-lt"/>
                <a:ea typeface="Calibri" panose="020F0502020204030204" pitchFamily="34" charset="0"/>
                <a:cs typeface="Calibri" panose="020F0502020204030204" pitchFamily="34" charset="0"/>
              </a:rPr>
              <a:t>Identify target audience and stakeholders by Province and Territories. Connect with them and ascertain interest in being part of a national network</a:t>
            </a:r>
          </a:p>
          <a:p>
            <a:pPr marL="457200" indent="-457200">
              <a:buAutoNum type="arabicPeriod"/>
            </a:pPr>
            <a:r>
              <a:rPr lang="en-US" dirty="0">
                <a:latin typeface="+mj-lt"/>
                <a:ea typeface="Calibri" panose="020F0502020204030204" pitchFamily="34" charset="0"/>
                <a:cs typeface="Calibri" panose="020F0502020204030204" pitchFamily="34" charset="0"/>
              </a:rPr>
              <a:t>Re-establish connection with Global Paramedic Leadership Alliance (UK,AUS,USA,CDN) / Foster existing partnership</a:t>
            </a:r>
          </a:p>
          <a:p>
            <a:pPr marL="457200" indent="-457200">
              <a:buAutoNum type="arabicPeriod"/>
            </a:pPr>
            <a:r>
              <a:rPr lang="en-US" dirty="0">
                <a:latin typeface="+mj-lt"/>
                <a:ea typeface="Calibri" panose="020F0502020204030204" pitchFamily="34" charset="0"/>
                <a:cs typeface="Calibri" panose="020F0502020204030204" pitchFamily="34" charset="0"/>
              </a:rPr>
              <a:t>Make all Provincial and Territorial Paramedic Acts/Legislation/Regulation available on the PCC website (virtual library) </a:t>
            </a:r>
          </a:p>
          <a:p>
            <a:pPr marL="457200" indent="-457200">
              <a:buAutoNum type="arabicPeriod"/>
            </a:pPr>
            <a:r>
              <a:rPr lang="en-US" dirty="0">
                <a:latin typeface="+mj-lt"/>
                <a:ea typeface="Calibri" panose="020F0502020204030204" pitchFamily="34" charset="0"/>
                <a:cs typeface="Calibri" panose="020F0502020204030204" pitchFamily="34" charset="0"/>
              </a:rPr>
              <a:t>Re-establish leadership development committee and Mentorship program</a:t>
            </a:r>
          </a:p>
          <a:p>
            <a:pPr marL="0" indent="0">
              <a:buNone/>
            </a:pPr>
            <a:endParaRPr lang="en-US" dirty="0">
              <a:latin typeface="+mj-lt"/>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DA2A2BF7-124A-4FEE-5CCC-541BFEE1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160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831851"/>
            <a:ext cx="8229600" cy="920750"/>
          </a:xfrm>
        </p:spPr>
        <p:txBody>
          <a:bodyPr>
            <a:noAutofit/>
          </a:bodyPr>
          <a:lstStyle/>
          <a:p>
            <a:pPr marL="342900" indent="-342900">
              <a:lnSpc>
                <a:spcPct val="107000"/>
              </a:lnSpc>
              <a:spcBef>
                <a:spcPts val="0"/>
              </a:spcBef>
            </a:pPr>
            <a:r>
              <a:rPr lang="en-US" dirty="0">
                <a:solidFill>
                  <a:schemeClr val="bg1"/>
                </a:solidFill>
                <a:ea typeface="Calibri" panose="020F0502020204030204" pitchFamily="34" charset="0"/>
                <a:cs typeface="Times New Roman" panose="02020603050405020304" pitchFamily="18" charset="0"/>
              </a:rPr>
              <a:t>Networking and Information Sharing</a:t>
            </a:r>
            <a:endParaRPr lang="en-CA" dirty="0">
              <a:solidFill>
                <a:schemeClr val="bg1"/>
              </a:solidFill>
            </a:endParaRPr>
          </a:p>
        </p:txBody>
      </p:sp>
      <p:sp>
        <p:nvSpPr>
          <p:cNvPr id="5" name="Content Placeholder 4"/>
          <p:cNvSpPr>
            <a:spLocks noGrp="1"/>
          </p:cNvSpPr>
          <p:nvPr>
            <p:ph idx="1"/>
          </p:nvPr>
        </p:nvSpPr>
        <p:spPr>
          <a:xfrm>
            <a:off x="2391834" y="1981200"/>
            <a:ext cx="7408333" cy="3907896"/>
          </a:xfrm>
        </p:spPr>
        <p:txBody>
          <a:bodyPr>
            <a:normAutofit/>
          </a:bodyPr>
          <a:lstStyle/>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mj-lt"/>
                <a:ea typeface="Calibri" panose="020F0502020204030204" pitchFamily="34" charset="0"/>
                <a:cs typeface="Calibri" panose="020F0502020204030204" pitchFamily="34" charset="0"/>
              </a:rPr>
              <a:t>Host an annual Summit</a:t>
            </a:r>
          </a:p>
          <a:p>
            <a:r>
              <a:rPr lang="en-US" dirty="0">
                <a:latin typeface="+mj-lt"/>
                <a:ea typeface="Calibri" panose="020F0502020204030204" pitchFamily="34" charset="0"/>
                <a:cs typeface="Calibri" panose="020F0502020204030204" pitchFamily="34" charset="0"/>
              </a:rPr>
              <a:t>Host virtual community forums</a:t>
            </a:r>
          </a:p>
          <a:p>
            <a:r>
              <a:rPr lang="en-US" dirty="0">
                <a:latin typeface="+mj-lt"/>
                <a:ea typeface="Calibri" panose="020F0502020204030204" pitchFamily="34" charset="0"/>
                <a:cs typeface="Calibri" panose="020F0502020204030204" pitchFamily="34" charset="0"/>
              </a:rPr>
              <a:t>Develop a virtual resource library </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DA2A2BF7-124A-4FEE-5CCC-541BFEE1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94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831851"/>
            <a:ext cx="8229600" cy="920750"/>
          </a:xfrm>
        </p:spPr>
        <p:txBody>
          <a:bodyPr>
            <a:noAutofit/>
          </a:bodyPr>
          <a:lstStyle/>
          <a:p>
            <a:pPr marL="342900" indent="-342900">
              <a:lnSpc>
                <a:spcPct val="107000"/>
              </a:lnSpc>
              <a:spcBef>
                <a:spcPts val="0"/>
              </a:spcBef>
            </a:pPr>
            <a:r>
              <a:rPr lang="en-US" dirty="0">
                <a:solidFill>
                  <a:schemeClr val="bg1"/>
                </a:solidFill>
                <a:ea typeface="Calibri" panose="020F0502020204030204" pitchFamily="34" charset="0"/>
                <a:cs typeface="Times New Roman" panose="02020603050405020304" pitchFamily="18" charset="0"/>
              </a:rPr>
              <a:t>Networking and Information Sharing</a:t>
            </a:r>
            <a:endParaRPr lang="en-CA" dirty="0">
              <a:solidFill>
                <a:schemeClr val="bg1"/>
              </a:solidFill>
            </a:endParaRPr>
          </a:p>
        </p:txBody>
      </p:sp>
      <p:sp>
        <p:nvSpPr>
          <p:cNvPr id="5" name="Content Placeholder 4"/>
          <p:cNvSpPr>
            <a:spLocks noGrp="1"/>
          </p:cNvSpPr>
          <p:nvPr>
            <p:ph idx="1"/>
          </p:nvPr>
        </p:nvSpPr>
        <p:spPr>
          <a:xfrm>
            <a:off x="1447800" y="1981200"/>
            <a:ext cx="8352367" cy="3907896"/>
          </a:xfrm>
        </p:spPr>
        <p:txBody>
          <a:bodyPr>
            <a:normAutofit/>
          </a:bodyPr>
          <a:lstStyle/>
          <a:p>
            <a:pPr marL="0" indent="0">
              <a:buNone/>
            </a:pPr>
            <a:r>
              <a:rPr lang="en-US" dirty="0">
                <a:latin typeface="+mj-lt"/>
                <a:ea typeface="Calibri" panose="020F0502020204030204" pitchFamily="34" charset="0"/>
                <a:cs typeface="Calibri" panose="020F0502020204030204" pitchFamily="34" charset="0"/>
              </a:rPr>
              <a:t>Actions</a:t>
            </a:r>
            <a:r>
              <a:rPr lang="en-US" dirty="0">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dirty="0">
                <a:latin typeface="+mj-lt"/>
                <a:ea typeface="Calibri" panose="020F0502020204030204" pitchFamily="34" charset="0"/>
                <a:cs typeface="Calibri" panose="020F0502020204030204" pitchFamily="34" charset="0"/>
              </a:rPr>
              <a:t>Re-strategize - coordinate with potential partners to review the Annual Leadership Summit</a:t>
            </a:r>
          </a:p>
          <a:p>
            <a:pPr marL="457200" indent="-457200">
              <a:buFont typeface="+mj-lt"/>
              <a:buAutoNum type="arabicPeriod"/>
            </a:pPr>
            <a:r>
              <a:rPr lang="en-US" dirty="0">
                <a:latin typeface="+mj-lt"/>
                <a:ea typeface="Calibri" panose="020F0502020204030204" pitchFamily="34" charset="0"/>
                <a:cs typeface="Calibri" panose="020F0502020204030204" pitchFamily="34" charset="0"/>
              </a:rPr>
              <a:t>Develop a community forum on current and on-going topics and create an information sharing platform</a:t>
            </a:r>
          </a:p>
          <a:p>
            <a:pPr marL="457200" indent="-457200">
              <a:buFont typeface="+mj-lt"/>
              <a:buAutoNum type="arabicPeriod"/>
            </a:pPr>
            <a:r>
              <a:rPr lang="en-US" dirty="0">
                <a:latin typeface="+mj-lt"/>
                <a:ea typeface="Calibri" panose="020F0502020204030204" pitchFamily="34" charset="0"/>
                <a:cs typeface="Calibri" panose="020F0502020204030204" pitchFamily="34" charset="0"/>
              </a:rPr>
              <a:t>Virtual library  - categories relevant to the resource library</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DA2A2BF7-124A-4FEE-5CCC-541BFEE1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53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831851"/>
            <a:ext cx="8229600" cy="920750"/>
          </a:xfrm>
        </p:spPr>
        <p:txBody>
          <a:bodyPr>
            <a:noAutofit/>
          </a:bodyPr>
          <a:lstStyle/>
          <a:p>
            <a:pPr marL="342900" indent="-342900">
              <a:lnSpc>
                <a:spcPct val="107000"/>
              </a:lnSpc>
              <a:spcBef>
                <a:spcPts val="0"/>
              </a:spcBef>
            </a:pPr>
            <a:r>
              <a:rPr lang="en-US" dirty="0">
                <a:solidFill>
                  <a:schemeClr val="bg1"/>
                </a:solidFill>
                <a:ea typeface="Calibri" panose="020F0502020204030204" pitchFamily="34" charset="0"/>
                <a:cs typeface="Times New Roman" panose="02020603050405020304" pitchFamily="18" charset="0"/>
              </a:rPr>
              <a:t>Call to Action</a:t>
            </a:r>
            <a:endParaRPr lang="en-CA" dirty="0">
              <a:solidFill>
                <a:schemeClr val="bg1"/>
              </a:solidFill>
            </a:endParaRPr>
          </a:p>
        </p:txBody>
      </p:sp>
      <p:sp>
        <p:nvSpPr>
          <p:cNvPr id="5" name="Content Placeholder 4"/>
          <p:cNvSpPr>
            <a:spLocks noGrp="1"/>
          </p:cNvSpPr>
          <p:nvPr>
            <p:ph idx="1"/>
          </p:nvPr>
        </p:nvSpPr>
        <p:spPr>
          <a:xfrm>
            <a:off x="2391834" y="1981200"/>
            <a:ext cx="7408333" cy="3907896"/>
          </a:xfrm>
        </p:spPr>
        <p:txBody>
          <a:bodyPr>
            <a:normAutofit/>
          </a:bodyPr>
          <a:lstStyle/>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mj-lt"/>
                <a:ea typeface="Calibri" panose="020F0502020204030204" pitchFamily="34" charset="0"/>
                <a:cs typeface="Calibri" panose="020F0502020204030204" pitchFamily="34" charset="0"/>
              </a:rPr>
              <a:t>We now need the help of PCC members and partners like you to participate and lend your expertise by participating in committees and working groups to be successful.</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DA2A2BF7-124A-4FEE-5CCC-541BFEE1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98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831851"/>
            <a:ext cx="8229600" cy="920750"/>
          </a:xfrm>
        </p:spPr>
        <p:txBody>
          <a:bodyPr>
            <a:noAutofit/>
          </a:bodyPr>
          <a:lstStyle/>
          <a:p>
            <a:pPr marL="342900" indent="-342900">
              <a:lnSpc>
                <a:spcPct val="107000"/>
              </a:lnSpc>
              <a:spcBef>
                <a:spcPts val="0"/>
              </a:spcBef>
            </a:pPr>
            <a:r>
              <a:rPr lang="en-US" dirty="0">
                <a:solidFill>
                  <a:schemeClr val="bg1"/>
                </a:solidFill>
                <a:cs typeface="Times New Roman" panose="02020603050405020304" pitchFamily="18" charset="0"/>
              </a:rPr>
              <a:t>Standing Committees Required</a:t>
            </a:r>
            <a:endParaRPr lang="en-CA" dirty="0">
              <a:solidFill>
                <a:schemeClr val="bg1"/>
              </a:solidFill>
            </a:endParaRPr>
          </a:p>
        </p:txBody>
      </p:sp>
      <p:sp>
        <p:nvSpPr>
          <p:cNvPr id="5" name="Content Placeholder 4"/>
          <p:cNvSpPr>
            <a:spLocks noGrp="1"/>
          </p:cNvSpPr>
          <p:nvPr>
            <p:ph idx="1"/>
          </p:nvPr>
        </p:nvSpPr>
        <p:spPr>
          <a:xfrm>
            <a:off x="2391834" y="1981200"/>
            <a:ext cx="7408333" cy="3907896"/>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Finance</a:t>
            </a:r>
          </a:p>
          <a:p>
            <a:r>
              <a:rPr lang="en-US" dirty="0">
                <a:latin typeface="Calibri" panose="020F0502020204030204" pitchFamily="34" charset="0"/>
                <a:ea typeface="Calibri" panose="020F0502020204030204" pitchFamily="34" charset="0"/>
                <a:cs typeface="Calibri" panose="020F0502020204030204" pitchFamily="34" charset="0"/>
              </a:rPr>
              <a:t>Governance</a:t>
            </a:r>
          </a:p>
          <a:p>
            <a:r>
              <a:rPr lang="en-US" dirty="0">
                <a:latin typeface="Calibri" panose="020F0502020204030204" pitchFamily="34" charset="0"/>
                <a:ea typeface="Calibri" panose="020F0502020204030204" pitchFamily="34" charset="0"/>
                <a:cs typeface="Calibri" panose="020F0502020204030204" pitchFamily="34" charset="0"/>
              </a:rPr>
              <a:t>Advocacy</a:t>
            </a:r>
          </a:p>
          <a:p>
            <a:r>
              <a:rPr lang="en-US" dirty="0">
                <a:latin typeface="Calibri" panose="020F0502020204030204" pitchFamily="34" charset="0"/>
                <a:ea typeface="Calibri" panose="020F0502020204030204" pitchFamily="34" charset="0"/>
                <a:cs typeface="Calibri" panose="020F0502020204030204" pitchFamily="34" charset="0"/>
              </a:rPr>
              <a:t>Research</a:t>
            </a:r>
          </a:p>
          <a:p>
            <a:r>
              <a:rPr lang="en-US" dirty="0">
                <a:latin typeface="Calibri" panose="020F0502020204030204" pitchFamily="34" charset="0"/>
                <a:ea typeface="Calibri" panose="020F0502020204030204" pitchFamily="34" charset="0"/>
                <a:cs typeface="Calibri" panose="020F0502020204030204" pitchFamily="34" charset="0"/>
              </a:rPr>
              <a:t>Leadership</a:t>
            </a:r>
          </a:p>
          <a:p>
            <a:r>
              <a:rPr lang="en-US" dirty="0">
                <a:latin typeface="Calibri" panose="020F0502020204030204" pitchFamily="34" charset="0"/>
                <a:ea typeface="Calibri" panose="020F0502020204030204" pitchFamily="34" charset="0"/>
                <a:cs typeface="Calibri" panose="020F0502020204030204" pitchFamily="34" charset="0"/>
              </a:rPr>
              <a:t>Networking and Information Sharing</a:t>
            </a:r>
            <a:endParaRPr lang="en-US" dirty="0">
              <a:latin typeface="+mj-lt"/>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DA2A2BF7-124A-4FEE-5CCC-541BFEE1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311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78F739-BFC4-E78E-93ED-1EA30B28D9C4}"/>
              </a:ext>
            </a:extLst>
          </p:cNvPr>
          <p:cNvSpPr>
            <a:spLocks noGrp="1"/>
          </p:cNvSpPr>
          <p:nvPr>
            <p:ph idx="1"/>
          </p:nvPr>
        </p:nvSpPr>
        <p:spPr/>
        <p:txBody>
          <a:bodyPr/>
          <a:lstStyle/>
          <a:p>
            <a:pPr marL="0" indent="0">
              <a:buNone/>
            </a:pPr>
            <a:r>
              <a:rPr lang="en-CA" dirty="0"/>
              <a:t>Please send indicated your area of interest and send to </a:t>
            </a:r>
            <a:r>
              <a:rPr lang="en-CA" dirty="0">
                <a:hlinkClick r:id="rId2"/>
              </a:rPr>
              <a:t>PCCstratplan2023@paramedicchiefs.ca</a:t>
            </a:r>
            <a:r>
              <a:rPr lang="en-CA" dirty="0"/>
              <a:t> </a:t>
            </a:r>
          </a:p>
        </p:txBody>
      </p:sp>
      <p:sp>
        <p:nvSpPr>
          <p:cNvPr id="3" name="Title 2">
            <a:extLst>
              <a:ext uri="{FF2B5EF4-FFF2-40B4-BE49-F238E27FC236}">
                <a16:creationId xmlns:a16="http://schemas.microsoft.com/office/drawing/2014/main" id="{7E41770F-0097-7A33-7EC7-A7B25AE1E332}"/>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326149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199" y="831851"/>
            <a:ext cx="8229600" cy="920750"/>
          </a:xfrm>
        </p:spPr>
        <p:txBody>
          <a:bodyPr>
            <a:noAutofit/>
          </a:bodyPr>
          <a:lstStyle/>
          <a:p>
            <a:pPr marL="342900" indent="-342900">
              <a:lnSpc>
                <a:spcPct val="107000"/>
              </a:lnSpc>
              <a:spcBef>
                <a:spcPts val="0"/>
              </a:spcBef>
            </a:pPr>
            <a:r>
              <a:rPr lang="en-US" sz="3200" dirty="0">
                <a:solidFill>
                  <a:schemeClr val="bg1"/>
                </a:solidFill>
                <a:ea typeface="Calibri" panose="020F0502020204030204" pitchFamily="34" charset="0"/>
                <a:cs typeface="Times New Roman" panose="02020603050405020304" pitchFamily="18" charset="0"/>
              </a:rPr>
              <a:t>Thank you for your support!</a:t>
            </a:r>
            <a:endParaRPr lang="en-CA" sz="3200" dirty="0">
              <a:solidFill>
                <a:schemeClr val="bg1"/>
              </a:solidFill>
            </a:endParaRPr>
          </a:p>
        </p:txBody>
      </p:sp>
      <p:sp>
        <p:nvSpPr>
          <p:cNvPr id="5" name="Content Placeholder 4"/>
          <p:cNvSpPr>
            <a:spLocks noGrp="1"/>
          </p:cNvSpPr>
          <p:nvPr>
            <p:ph idx="1"/>
          </p:nvPr>
        </p:nvSpPr>
        <p:spPr>
          <a:xfrm>
            <a:off x="2391834" y="1981200"/>
            <a:ext cx="7408333" cy="3907896"/>
          </a:xfrm>
        </p:spPr>
        <p:txBody>
          <a:bodyPr>
            <a:normAutofit/>
          </a:bodyPr>
          <a:lstStyle/>
          <a:p>
            <a:pPr marL="0" indent="0">
              <a:buNone/>
            </a:pPr>
            <a:endParaRPr lang="en-US" dirty="0">
              <a:latin typeface="+mj-lt"/>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AutoNum type="arabicPeriod"/>
            </a:pP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DA2A2BF7-124A-4FEE-5CCC-541BFEE19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B9D96A14-D4BC-72F0-244D-F6641815EF0F}"/>
              </a:ext>
            </a:extLst>
          </p:cNvPr>
          <p:cNvPicPr>
            <a:picLocks noChangeAspect="1"/>
          </p:cNvPicPr>
          <p:nvPr/>
        </p:nvPicPr>
        <p:blipFill>
          <a:blip r:embed="rId3"/>
          <a:stretch>
            <a:fillRect/>
          </a:stretch>
        </p:blipFill>
        <p:spPr>
          <a:xfrm>
            <a:off x="2819400" y="2498091"/>
            <a:ext cx="6007893" cy="1483506"/>
          </a:xfrm>
          <a:prstGeom prst="rect">
            <a:avLst/>
          </a:prstGeom>
        </p:spPr>
      </p:pic>
      <p:sp>
        <p:nvSpPr>
          <p:cNvPr id="7" name="TextBox 6">
            <a:extLst>
              <a:ext uri="{FF2B5EF4-FFF2-40B4-BE49-F238E27FC236}">
                <a16:creationId xmlns:a16="http://schemas.microsoft.com/office/drawing/2014/main" id="{62BE6738-44BF-406E-65BF-72DBF6446980}"/>
              </a:ext>
            </a:extLst>
          </p:cNvPr>
          <p:cNvSpPr txBox="1"/>
          <p:nvPr/>
        </p:nvSpPr>
        <p:spPr>
          <a:xfrm>
            <a:off x="1981199" y="4194623"/>
            <a:ext cx="7848600" cy="954107"/>
          </a:xfrm>
          <a:prstGeom prst="rect">
            <a:avLst/>
          </a:prstGeom>
          <a:noFill/>
        </p:spPr>
        <p:txBody>
          <a:bodyPr wrap="square">
            <a:spAutoFit/>
          </a:bodyPr>
          <a:lstStyle/>
          <a:p>
            <a:pPr algn="ctr"/>
            <a:r>
              <a:rPr lang="en-US" sz="2800" i="1" dirty="0">
                <a:solidFill>
                  <a:srgbClr val="002060"/>
                </a:solidFill>
              </a:rPr>
              <a:t>What do you want or need from PCC to be an </a:t>
            </a:r>
            <a:r>
              <a:rPr lang="en-US" sz="2800" b="1" i="1" dirty="0">
                <a:solidFill>
                  <a:srgbClr val="002060"/>
                </a:solidFill>
              </a:rPr>
              <a:t>active partner</a:t>
            </a:r>
            <a:r>
              <a:rPr lang="en-US" sz="2800" i="1" dirty="0">
                <a:solidFill>
                  <a:srgbClr val="002060"/>
                </a:solidFill>
              </a:rPr>
              <a:t> in advancing paramedicine in Canada?</a:t>
            </a:r>
          </a:p>
        </p:txBody>
      </p:sp>
    </p:spTree>
    <p:extLst>
      <p:ext uri="{BB962C8B-B14F-4D97-AF65-F5344CB8AC3E}">
        <p14:creationId xmlns:p14="http://schemas.microsoft.com/office/powerpoint/2010/main" val="192558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834" y="914400"/>
            <a:ext cx="7408333" cy="5943600"/>
          </a:xfrm>
        </p:spPr>
        <p:txBody>
          <a:bodyPr>
            <a:no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3CF5B451-BA6A-69FC-E9DC-399D84057440}"/>
              </a:ext>
            </a:extLst>
          </p:cNvPr>
          <p:cNvPicPr>
            <a:picLocks noChangeAspect="1"/>
          </p:cNvPicPr>
          <p:nvPr/>
        </p:nvPicPr>
        <p:blipFill>
          <a:blip r:embed="rId2"/>
          <a:stretch>
            <a:fillRect/>
          </a:stretch>
        </p:blipFill>
        <p:spPr>
          <a:xfrm>
            <a:off x="6629400" y="2522719"/>
            <a:ext cx="4386959" cy="4335281"/>
          </a:xfrm>
          <a:prstGeom prst="rect">
            <a:avLst/>
          </a:prstGeom>
        </p:spPr>
      </p:pic>
      <p:pic>
        <p:nvPicPr>
          <p:cNvPr id="4" name="Picture 3">
            <a:extLst>
              <a:ext uri="{FF2B5EF4-FFF2-40B4-BE49-F238E27FC236}">
                <a16:creationId xmlns:a16="http://schemas.microsoft.com/office/drawing/2014/main" id="{52857904-CF57-8C09-ACD8-DB5002F99673}"/>
              </a:ext>
            </a:extLst>
          </p:cNvPr>
          <p:cNvPicPr>
            <a:picLocks noChangeAspect="1"/>
          </p:cNvPicPr>
          <p:nvPr/>
        </p:nvPicPr>
        <p:blipFill>
          <a:blip r:embed="rId3"/>
          <a:stretch>
            <a:fillRect/>
          </a:stretch>
        </p:blipFill>
        <p:spPr>
          <a:xfrm>
            <a:off x="914400" y="2667000"/>
            <a:ext cx="5181600" cy="3535179"/>
          </a:xfrm>
          <a:prstGeom prst="rect">
            <a:avLst/>
          </a:prstGeom>
          <a:ln w="41275">
            <a:solidFill>
              <a:srgbClr val="4472C4"/>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03664AF8-ED41-9751-BE82-41197941352A}"/>
              </a:ext>
            </a:extLst>
          </p:cNvPr>
          <p:cNvSpPr txBox="1"/>
          <p:nvPr/>
        </p:nvSpPr>
        <p:spPr>
          <a:xfrm>
            <a:off x="2209800" y="762000"/>
            <a:ext cx="6781800" cy="646331"/>
          </a:xfrm>
          <a:prstGeom prst="rect">
            <a:avLst/>
          </a:prstGeom>
          <a:noFill/>
        </p:spPr>
        <p:txBody>
          <a:bodyPr wrap="square" rtlCol="0">
            <a:spAutoFit/>
          </a:bodyPr>
          <a:lstStyle/>
          <a:p>
            <a:r>
              <a:rPr lang="en-CA" sz="3600" dirty="0">
                <a:solidFill>
                  <a:schemeClr val="bg1"/>
                </a:solidFill>
              </a:rPr>
              <a:t>Aligning Vision with Strategy</a:t>
            </a:r>
            <a:endParaRPr lang="en-US" sz="3600" dirty="0">
              <a:solidFill>
                <a:schemeClr val="bg1"/>
              </a:solidFill>
            </a:endParaRPr>
          </a:p>
        </p:txBody>
      </p:sp>
    </p:spTree>
    <p:extLst>
      <p:ext uri="{BB962C8B-B14F-4D97-AF65-F5344CB8AC3E}">
        <p14:creationId xmlns:p14="http://schemas.microsoft.com/office/powerpoint/2010/main" val="282045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DAC054-6502-6DF7-95C1-EE360EBB25D6}"/>
              </a:ext>
            </a:extLst>
          </p:cNvPr>
          <p:cNvPicPr>
            <a:picLocks noChangeAspect="1"/>
          </p:cNvPicPr>
          <p:nvPr/>
        </p:nvPicPr>
        <p:blipFill>
          <a:blip r:embed="rId2"/>
          <a:stretch>
            <a:fillRect/>
          </a:stretch>
        </p:blipFill>
        <p:spPr>
          <a:xfrm>
            <a:off x="127992" y="0"/>
            <a:ext cx="11936015" cy="6858000"/>
          </a:xfrm>
          <a:prstGeom prst="rect">
            <a:avLst/>
          </a:prstGeom>
        </p:spPr>
      </p:pic>
    </p:spTree>
    <p:extLst>
      <p:ext uri="{BB962C8B-B14F-4D97-AF65-F5344CB8AC3E}">
        <p14:creationId xmlns:p14="http://schemas.microsoft.com/office/powerpoint/2010/main" val="274768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C1661-F777-5DC8-29C7-8AD18E7BC716}"/>
              </a:ext>
            </a:extLst>
          </p:cNvPr>
          <p:cNvSpPr>
            <a:spLocks noGrp="1"/>
          </p:cNvSpPr>
          <p:nvPr>
            <p:ph type="title"/>
          </p:nvPr>
        </p:nvSpPr>
        <p:spPr/>
        <p:txBody>
          <a:bodyPr/>
          <a:lstStyle/>
          <a:p>
            <a:r>
              <a:rPr lang="en-CA" dirty="0"/>
              <a:t>Our Aspiration</a:t>
            </a:r>
            <a:endParaRPr lang="en-US" dirty="0"/>
          </a:p>
        </p:txBody>
      </p:sp>
      <p:pic>
        <p:nvPicPr>
          <p:cNvPr id="5" name="Picture 4">
            <a:extLst>
              <a:ext uri="{FF2B5EF4-FFF2-40B4-BE49-F238E27FC236}">
                <a16:creationId xmlns:a16="http://schemas.microsoft.com/office/drawing/2014/main" id="{E0C1C978-3457-DDD5-D7AC-F1ED9B919B1A}"/>
              </a:ext>
            </a:extLst>
          </p:cNvPr>
          <p:cNvPicPr>
            <a:picLocks noChangeAspect="1"/>
          </p:cNvPicPr>
          <p:nvPr/>
        </p:nvPicPr>
        <p:blipFill>
          <a:blip r:embed="rId2"/>
          <a:stretch>
            <a:fillRect/>
          </a:stretch>
        </p:blipFill>
        <p:spPr>
          <a:xfrm>
            <a:off x="129413" y="3276600"/>
            <a:ext cx="11933174" cy="2492460"/>
          </a:xfrm>
          <a:prstGeom prst="rect">
            <a:avLst/>
          </a:prstGeom>
        </p:spPr>
      </p:pic>
    </p:spTree>
    <p:extLst>
      <p:ext uri="{BB962C8B-B14F-4D97-AF65-F5344CB8AC3E}">
        <p14:creationId xmlns:p14="http://schemas.microsoft.com/office/powerpoint/2010/main" val="349675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6068" y="2362201"/>
            <a:ext cx="7408333" cy="3763963"/>
          </a:xfrm>
        </p:spPr>
        <p:txBody>
          <a:bodyPr/>
          <a:lstStyle/>
          <a:p>
            <a:pPr marL="0" indent="0">
              <a:buNone/>
            </a:pPr>
            <a:endParaRPr lang="en-US" dirty="0"/>
          </a:p>
          <a:p>
            <a:pPr marL="759143" lvl="1" indent="-457200">
              <a:buAutoNum type="arabicPeriod"/>
            </a:pPr>
            <a:r>
              <a:rPr lang="en-US" sz="2400" dirty="0"/>
              <a:t>Advocacy – Randy Mellow, Lead</a:t>
            </a:r>
          </a:p>
          <a:p>
            <a:pPr marL="759143" lvl="1" indent="-457200">
              <a:buAutoNum type="arabicPeriod"/>
            </a:pPr>
            <a:r>
              <a:rPr lang="en-US" sz="2400" dirty="0"/>
              <a:t>Research – Jan Jensen, Lead</a:t>
            </a:r>
          </a:p>
          <a:p>
            <a:pPr marL="759143" lvl="1" indent="-457200">
              <a:buAutoNum type="arabicPeriod"/>
            </a:pPr>
            <a:r>
              <a:rPr lang="en-US" sz="2400" dirty="0"/>
              <a:t>Leadership – Mike Adair, Lead</a:t>
            </a:r>
          </a:p>
          <a:p>
            <a:pPr marL="759143" lvl="1" indent="-457200">
              <a:buAutoNum type="arabicPeriod"/>
            </a:pPr>
            <a:r>
              <a:rPr lang="en-US" sz="2400" dirty="0"/>
              <a:t>Networking and Information Sharing – Gerry Schriemer, Lead</a:t>
            </a:r>
            <a:endParaRPr lang="en-US" dirty="0"/>
          </a:p>
          <a:p>
            <a:endParaRPr lang="en-CA" dirty="0"/>
          </a:p>
        </p:txBody>
      </p:sp>
      <p:sp>
        <p:nvSpPr>
          <p:cNvPr id="3" name="Title 2"/>
          <p:cNvSpPr>
            <a:spLocks noGrp="1"/>
          </p:cNvSpPr>
          <p:nvPr>
            <p:ph type="title"/>
          </p:nvPr>
        </p:nvSpPr>
        <p:spPr/>
        <p:txBody>
          <a:bodyPr/>
          <a:lstStyle/>
          <a:p>
            <a:r>
              <a:rPr lang="en-US" dirty="0"/>
              <a:t>Four Key Objectives</a:t>
            </a:r>
            <a:endParaRPr lang="en-CA" dirty="0"/>
          </a:p>
        </p:txBody>
      </p:sp>
      <p:pic>
        <p:nvPicPr>
          <p:cNvPr id="5" name="Picture 2">
            <a:extLst>
              <a:ext uri="{FF2B5EF4-FFF2-40B4-BE49-F238E27FC236}">
                <a16:creationId xmlns:a16="http://schemas.microsoft.com/office/drawing/2014/main" id="{A93DE940-F574-D597-C3B8-53DC85D0D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59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Advocacy</a:t>
            </a:r>
            <a:endParaRPr lang="en-CA" dirty="0"/>
          </a:p>
        </p:txBody>
      </p:sp>
      <p:sp>
        <p:nvSpPr>
          <p:cNvPr id="5" name="Content Placeholder 4"/>
          <p:cNvSpPr>
            <a:spLocks noGrp="1"/>
          </p:cNvSpPr>
          <p:nvPr>
            <p:ph idx="1"/>
          </p:nvPr>
        </p:nvSpPr>
        <p:spPr>
          <a:xfrm>
            <a:off x="2396068" y="2675467"/>
            <a:ext cx="7408333" cy="1791260"/>
          </a:xfrm>
          <a:prstGeom prst="rect">
            <a:avLst/>
          </a:prstGeom>
        </p:spPr>
        <p:txBody>
          <a:bodyPr>
            <a:spAutoFit/>
          </a:bodyPr>
          <a:lstStyle/>
          <a:p>
            <a:r>
              <a:rPr lang="en-US" dirty="0"/>
              <a:t>Government relations strategy and position papers</a:t>
            </a:r>
          </a:p>
          <a:p>
            <a:r>
              <a:rPr lang="en-US" dirty="0"/>
              <a:t>Violence in paramedicine</a:t>
            </a:r>
          </a:p>
          <a:p>
            <a:r>
              <a:rPr lang="en-US" dirty="0"/>
              <a:t>Mental health and wellness strategy</a:t>
            </a:r>
          </a:p>
          <a:p>
            <a:r>
              <a:rPr lang="en-US" dirty="0"/>
              <a:t>Strategic Engagement</a:t>
            </a:r>
          </a:p>
        </p:txBody>
      </p:sp>
      <p:pic>
        <p:nvPicPr>
          <p:cNvPr id="2" name="Picture 2">
            <a:extLst>
              <a:ext uri="{FF2B5EF4-FFF2-40B4-BE49-F238E27FC236}">
                <a16:creationId xmlns:a16="http://schemas.microsoft.com/office/drawing/2014/main" id="{74E54525-5994-215F-7233-8F87D4868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02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650237"/>
            <a:ext cx="9524999" cy="4538472"/>
          </a:xfrm>
        </p:spPr>
        <p:txBody>
          <a:bodyPr>
            <a:normAutofit/>
          </a:bodyPr>
          <a:lstStyle/>
          <a:p>
            <a:pPr marL="914400" lvl="1" indent="-457200">
              <a:lnSpc>
                <a:spcPct val="107000"/>
              </a:lnSpc>
              <a:spcBef>
                <a:spcPts val="0"/>
              </a:spcBef>
              <a:spcAft>
                <a:spcPts val="800"/>
              </a:spcAft>
              <a:buFont typeface="+mj-lt"/>
              <a:buAutoNum type="arabicPeriod"/>
            </a:pPr>
            <a:r>
              <a:rPr lang="en-US" sz="2000" dirty="0">
                <a:latin typeface="+mj-lt"/>
                <a:ea typeface="Calibri" panose="020F0502020204030204" pitchFamily="34" charset="0"/>
                <a:cs typeface="Times New Roman" panose="02020603050405020304" pitchFamily="18" charset="0"/>
              </a:rPr>
              <a:t>Develop strategy for the creation of Federal Secretariat of Paramedicine </a:t>
            </a:r>
          </a:p>
          <a:p>
            <a:pPr marL="914400" lvl="1" indent="-457200">
              <a:lnSpc>
                <a:spcPct val="107000"/>
              </a:lnSpc>
              <a:spcBef>
                <a:spcPts val="0"/>
              </a:spcBef>
              <a:spcAft>
                <a:spcPts val="800"/>
              </a:spcAft>
              <a:buFont typeface="+mj-lt"/>
              <a:buAutoNum type="arabicPeriod"/>
            </a:pPr>
            <a:r>
              <a:rPr lang="en-US" sz="2000" dirty="0">
                <a:latin typeface="+mj-lt"/>
                <a:ea typeface="Calibri" panose="020F0502020204030204" pitchFamily="34" charset="0"/>
                <a:cs typeface="Times New Roman" panose="02020603050405020304" pitchFamily="18" charset="0"/>
              </a:rPr>
              <a:t>Complete an environmental scan to inform engagement with government tiers </a:t>
            </a:r>
          </a:p>
          <a:p>
            <a:pPr marL="914400" lvl="1" indent="-457200">
              <a:lnSpc>
                <a:spcPct val="107000"/>
              </a:lnSpc>
              <a:spcBef>
                <a:spcPts val="0"/>
              </a:spcBef>
              <a:spcAft>
                <a:spcPts val="800"/>
              </a:spcAft>
              <a:buFont typeface="+mj-lt"/>
              <a:buAutoNum type="arabicPeriod"/>
            </a:pPr>
            <a:r>
              <a:rPr lang="en-US" sz="2000" dirty="0">
                <a:latin typeface="+mj-lt"/>
                <a:ea typeface="Calibri" panose="020F0502020204030204" pitchFamily="34" charset="0"/>
                <a:cs typeface="Times New Roman" panose="02020603050405020304" pitchFamily="18" charset="0"/>
              </a:rPr>
              <a:t>Develop strategy to engage government in a response to HESA-129 (Violence to Paramedics)</a:t>
            </a:r>
          </a:p>
          <a:p>
            <a:pPr marL="914400" lvl="1" indent="-457200">
              <a:lnSpc>
                <a:spcPct val="107000"/>
              </a:lnSpc>
              <a:spcBef>
                <a:spcPts val="0"/>
              </a:spcBef>
              <a:spcAft>
                <a:spcPts val="800"/>
              </a:spcAft>
              <a:buFont typeface="+mj-lt"/>
              <a:buAutoNum type="arabicPeriod"/>
            </a:pPr>
            <a:r>
              <a:rPr lang="en-US" sz="2000" dirty="0">
                <a:latin typeface="+mj-lt"/>
                <a:ea typeface="Calibri" panose="020F0502020204030204" pitchFamily="34" charset="0"/>
                <a:cs typeface="Times New Roman" panose="02020603050405020304" pitchFamily="18" charset="0"/>
              </a:rPr>
              <a:t>Advocate for a national research project focused on leadership mental health. Quantify mental health injuries in leadership.</a:t>
            </a:r>
            <a:endParaRPr lang="en-CA" sz="200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1985433" y="685800"/>
            <a:ext cx="8229600" cy="1252728"/>
          </a:xfrm>
        </p:spPr>
        <p:txBody>
          <a:bodyPr>
            <a:normAutofit/>
          </a:bodyPr>
          <a:lstStyle/>
          <a:p>
            <a:pPr marL="342900" indent="-342900">
              <a:lnSpc>
                <a:spcPct val="107000"/>
              </a:lnSpc>
              <a:spcBef>
                <a:spcPts val="0"/>
              </a:spcBef>
              <a:spcAft>
                <a:spcPts val="800"/>
              </a:spcAft>
            </a:pPr>
            <a:r>
              <a:rPr lang="en-US" dirty="0">
                <a:solidFill>
                  <a:schemeClr val="bg1"/>
                </a:solidFill>
                <a:ea typeface="Calibri" panose="020F0502020204030204" pitchFamily="34" charset="0"/>
                <a:cs typeface="Times New Roman" panose="02020603050405020304" pitchFamily="18" charset="0"/>
              </a:rPr>
              <a:t>Advocacy - Deliverables</a:t>
            </a:r>
            <a:endParaRPr lang="en-CA" dirty="0">
              <a:solidFill>
                <a:schemeClr val="bg1"/>
              </a:solidFill>
            </a:endParaRPr>
          </a:p>
        </p:txBody>
      </p:sp>
      <p:pic>
        <p:nvPicPr>
          <p:cNvPr id="4" name="Picture 2">
            <a:extLst>
              <a:ext uri="{FF2B5EF4-FFF2-40B4-BE49-F238E27FC236}">
                <a16:creationId xmlns:a16="http://schemas.microsoft.com/office/drawing/2014/main" id="{D171F59C-B538-39CE-C86D-A90B773BE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62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559883"/>
            <a:ext cx="11506200" cy="4191000"/>
          </a:xfrm>
        </p:spPr>
        <p:txBody>
          <a:bodyPr>
            <a:noAutofit/>
          </a:bodyPr>
          <a:lstStyle/>
          <a:p>
            <a:pPr>
              <a:lnSpc>
                <a:spcPct val="107000"/>
              </a:lnSpc>
              <a:spcBef>
                <a:spcPts val="0"/>
              </a:spcBef>
              <a:spcAft>
                <a:spcPts val="800"/>
              </a:spcAft>
              <a:buClr>
                <a:srgbClr val="31B6FD"/>
              </a:buClr>
            </a:pPr>
            <a:r>
              <a:rPr lang="en-US" dirty="0">
                <a:solidFill>
                  <a:srgbClr val="073E87"/>
                </a:solidFill>
                <a:latin typeface="+mj-lt"/>
                <a:ea typeface="Calibri" panose="020F0502020204030204" pitchFamily="34" charset="0"/>
                <a:cs typeface="Calibri" panose="020F0502020204030204" pitchFamily="34" charset="0"/>
              </a:rPr>
              <a:t>Through the actions of a PCC research committee, the PCC aims to:</a:t>
            </a:r>
          </a:p>
          <a:p>
            <a:pPr lvl="1">
              <a:lnSpc>
                <a:spcPct val="107000"/>
              </a:lnSpc>
              <a:spcBef>
                <a:spcPts val="0"/>
              </a:spcBef>
              <a:spcAft>
                <a:spcPts val="800"/>
              </a:spcAft>
              <a:buClr>
                <a:srgbClr val="31B6FD"/>
              </a:buClr>
            </a:pPr>
            <a:r>
              <a:rPr lang="en-CA" dirty="0">
                <a:solidFill>
                  <a:srgbClr val="073E87"/>
                </a:solidFill>
                <a:latin typeface="+mj-lt"/>
                <a:ea typeface="Calibri" panose="020F0502020204030204" pitchFamily="34" charset="0"/>
                <a:cs typeface="Calibri" panose="020F0502020204030204" pitchFamily="34" charset="0"/>
              </a:rPr>
              <a:t>Foster an environment to advance paramedic driven research​</a:t>
            </a:r>
          </a:p>
          <a:p>
            <a:pPr lvl="1">
              <a:lnSpc>
                <a:spcPct val="107000"/>
              </a:lnSpc>
              <a:spcBef>
                <a:spcPts val="0"/>
              </a:spcBef>
              <a:spcAft>
                <a:spcPts val="800"/>
              </a:spcAft>
              <a:buClr>
                <a:srgbClr val="31B6FD"/>
              </a:buClr>
            </a:pPr>
            <a:r>
              <a:rPr lang="en-US" dirty="0">
                <a:solidFill>
                  <a:srgbClr val="073E87"/>
                </a:solidFill>
                <a:latin typeface="+mj-lt"/>
                <a:ea typeface="Calibri" panose="020F0502020204030204" pitchFamily="34" charset="0"/>
                <a:cs typeface="Calibri" panose="020F0502020204030204" pitchFamily="34" charset="0"/>
              </a:rPr>
              <a:t>Support the establishment of an updated defined research agenda</a:t>
            </a:r>
          </a:p>
          <a:p>
            <a:pPr lvl="1">
              <a:lnSpc>
                <a:spcPct val="107000"/>
              </a:lnSpc>
              <a:spcBef>
                <a:spcPts val="0"/>
              </a:spcBef>
              <a:spcAft>
                <a:spcPts val="800"/>
              </a:spcAft>
              <a:buClr>
                <a:srgbClr val="31B6FD"/>
              </a:buClr>
            </a:pPr>
            <a:r>
              <a:rPr lang="en-US" dirty="0">
                <a:solidFill>
                  <a:srgbClr val="073E87"/>
                </a:solidFill>
                <a:latin typeface="+mj-lt"/>
                <a:ea typeface="Calibri" panose="020F0502020204030204" pitchFamily="34" charset="0"/>
                <a:cs typeface="Calibri" panose="020F0502020204030204" pitchFamily="34" charset="0"/>
              </a:rPr>
              <a:t>Drive and support the completion of targeted research projects linked to aspects of PCC Visioning document, the updated Research Agenda and priority topic areas for PCC and its membership</a:t>
            </a:r>
          </a:p>
          <a:p>
            <a:pPr lvl="1">
              <a:lnSpc>
                <a:spcPct val="107000"/>
              </a:lnSpc>
              <a:spcBef>
                <a:spcPts val="0"/>
              </a:spcBef>
              <a:spcAft>
                <a:spcPts val="800"/>
              </a:spcAft>
              <a:buClr>
                <a:srgbClr val="31B6FD"/>
              </a:buClr>
            </a:pPr>
            <a:r>
              <a:rPr lang="en-US" dirty="0">
                <a:solidFill>
                  <a:srgbClr val="073E87"/>
                </a:solidFill>
                <a:latin typeface="+mj-lt"/>
                <a:ea typeface="Calibri" panose="020F0502020204030204" pitchFamily="34" charset="0"/>
                <a:cs typeface="Calibri" panose="020F0502020204030204" pitchFamily="34" charset="0"/>
              </a:rPr>
              <a:t>Develop and support paramedic and paramedic leadership mental health and wellness research </a:t>
            </a:r>
          </a:p>
          <a:p>
            <a:pPr lvl="1">
              <a:lnSpc>
                <a:spcPct val="107000"/>
              </a:lnSpc>
              <a:spcBef>
                <a:spcPts val="0"/>
              </a:spcBef>
              <a:spcAft>
                <a:spcPts val="800"/>
              </a:spcAft>
              <a:buClr>
                <a:srgbClr val="31B6FD"/>
              </a:buClr>
            </a:pPr>
            <a:r>
              <a:rPr lang="en-US" dirty="0">
                <a:solidFill>
                  <a:srgbClr val="073E87"/>
                </a:solidFill>
                <a:latin typeface="+mj-lt"/>
                <a:ea typeface="Calibri" panose="020F0502020204030204" pitchFamily="34" charset="0"/>
                <a:cs typeface="Calibri" panose="020F0502020204030204" pitchFamily="34" charset="0"/>
              </a:rPr>
              <a:t>Advance the establishment of standardized outcome measures for paramedicine in Canada</a:t>
            </a:r>
          </a:p>
          <a:p>
            <a:pPr>
              <a:lnSpc>
                <a:spcPct val="107000"/>
              </a:lnSpc>
              <a:spcBef>
                <a:spcPts val="0"/>
              </a:spcBef>
              <a:spcAft>
                <a:spcPts val="800"/>
              </a:spcAft>
              <a:buClr>
                <a:srgbClr val="31B6FD"/>
              </a:buClr>
            </a:pPr>
            <a:endParaRPr lang="en-CA" dirty="0">
              <a:solidFill>
                <a:srgbClr val="073E87"/>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Autofit/>
          </a:bodyPr>
          <a:lstStyle/>
          <a:p>
            <a:pPr marL="342900" indent="-342900">
              <a:lnSpc>
                <a:spcPct val="107000"/>
              </a:lnSpc>
              <a:spcBef>
                <a:spcPts val="0"/>
              </a:spcBef>
              <a:spcAft>
                <a:spcPts val="800"/>
              </a:spcAft>
            </a:pPr>
            <a:r>
              <a:rPr lang="en-US" dirty="0">
                <a:solidFill>
                  <a:schemeClr val="bg1"/>
                </a:solidFill>
                <a:ea typeface="Calibri" panose="020F0502020204030204" pitchFamily="34" charset="0"/>
                <a:cs typeface="Times New Roman" panose="02020603050405020304" pitchFamily="18" charset="0"/>
              </a:rPr>
              <a:t>Research</a:t>
            </a:r>
            <a:r>
              <a:rPr lang="en-US" sz="2800" dirty="0">
                <a:solidFill>
                  <a:srgbClr val="073E87"/>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p>
        </p:txBody>
      </p:sp>
      <p:pic>
        <p:nvPicPr>
          <p:cNvPr id="4" name="Picture 2">
            <a:extLst>
              <a:ext uri="{FF2B5EF4-FFF2-40B4-BE49-F238E27FC236}">
                <a16:creationId xmlns:a16="http://schemas.microsoft.com/office/drawing/2014/main" id="{F08B2C97-F99D-09A9-543F-B31C96188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04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1"/>
            <a:ext cx="11658600" cy="4449764"/>
          </a:xfrm>
        </p:spPr>
        <p:txBody>
          <a:bodyPr>
            <a:normAutofit/>
          </a:bodyPr>
          <a:lstStyle/>
          <a:p>
            <a:pPr marL="0" indent="0">
              <a:lnSpc>
                <a:spcPct val="107000"/>
              </a:lnSpc>
              <a:spcBef>
                <a:spcPts val="0"/>
              </a:spcBef>
              <a:spcAft>
                <a:spcPts val="800"/>
              </a:spcAft>
              <a:buClr>
                <a:srgbClr val="31B6FD"/>
              </a:buClr>
              <a:buNone/>
            </a:pPr>
            <a:r>
              <a:rPr lang="en-US" sz="1800" dirty="0">
                <a:solidFill>
                  <a:srgbClr val="073E87"/>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73E87"/>
                </a:solidFill>
                <a:latin typeface="+mj-lt"/>
                <a:ea typeface="Calibri" panose="020F0502020204030204" pitchFamily="34" charset="0"/>
                <a:cs typeface="Times New Roman" panose="02020603050405020304" pitchFamily="18" charset="0"/>
              </a:rPr>
              <a:t>Actions</a:t>
            </a:r>
            <a:r>
              <a:rPr lang="en-US" sz="1800" dirty="0">
                <a:solidFill>
                  <a:srgbClr val="073E87"/>
                </a:solidFill>
                <a:latin typeface="Calibri" panose="020F0502020204030204" pitchFamily="34" charset="0"/>
                <a:ea typeface="Calibri" panose="020F0502020204030204" pitchFamily="34" charset="0"/>
                <a:cs typeface="Times New Roman" panose="02020603050405020304" pitchFamily="18" charset="0"/>
              </a:rPr>
              <a:t>:</a:t>
            </a:r>
            <a:endParaRPr lang="en-CA" sz="1800" dirty="0">
              <a:solidFill>
                <a:srgbClr val="073E87"/>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Clr>
                <a:srgbClr val="31B6FD"/>
              </a:buClr>
              <a:buFont typeface="+mj-lt"/>
              <a:buAutoNum type="arabicPeriod"/>
            </a:pPr>
            <a:r>
              <a:rPr lang="en-US" sz="1800" dirty="0">
                <a:solidFill>
                  <a:srgbClr val="073E87"/>
                </a:solidFill>
                <a:latin typeface="+mj-lt"/>
                <a:ea typeface="Calibri" panose="020F0502020204030204" pitchFamily="34" charset="0"/>
                <a:cs typeface="Times New Roman" panose="02020603050405020304" pitchFamily="18" charset="0"/>
              </a:rPr>
              <a:t>Recruit paramedic researchers to be part of the PCC through the re-establishment of the PCC Research Committee. </a:t>
            </a:r>
          </a:p>
          <a:p>
            <a:pPr marL="742950" lvl="1" indent="-285750">
              <a:lnSpc>
                <a:spcPct val="107000"/>
              </a:lnSpc>
              <a:spcBef>
                <a:spcPts val="0"/>
              </a:spcBef>
              <a:buClr>
                <a:srgbClr val="31B6FD"/>
              </a:buClr>
              <a:buFont typeface="+mj-lt"/>
              <a:buAutoNum type="arabicPeriod"/>
            </a:pPr>
            <a:r>
              <a:rPr lang="en-US" sz="1800" dirty="0">
                <a:solidFill>
                  <a:srgbClr val="073E87"/>
                </a:solidFill>
                <a:latin typeface="+mj-lt"/>
                <a:ea typeface="Calibri" panose="020F0502020204030204" pitchFamily="34" charset="0"/>
                <a:cs typeface="Times New Roman" panose="02020603050405020304" pitchFamily="18" charset="0"/>
              </a:rPr>
              <a:t>Through survey of PCC membership, foster the completion of research and evidence reviews through various activities including but not limited to:</a:t>
            </a:r>
          </a:p>
          <a:p>
            <a:pPr marL="1022350" lvl="2" indent="-285750">
              <a:lnSpc>
                <a:spcPct val="107000"/>
              </a:lnSpc>
              <a:spcBef>
                <a:spcPts val="0"/>
              </a:spcBef>
              <a:buClr>
                <a:srgbClr val="31B6FD"/>
              </a:buClr>
              <a:buFont typeface="+mj-lt"/>
              <a:buAutoNum type="arabicPeriod"/>
            </a:pPr>
            <a:r>
              <a:rPr lang="en-US" sz="1600" dirty="0">
                <a:solidFill>
                  <a:srgbClr val="073E87"/>
                </a:solidFill>
                <a:latin typeface="+mj-lt"/>
                <a:ea typeface="Calibri" panose="020F0502020204030204" pitchFamily="34" charset="0"/>
                <a:cs typeface="Times New Roman" panose="02020603050405020304" pitchFamily="18" charset="0"/>
              </a:rPr>
              <a:t>Funding or supporting studies and evidence reviews in line with the Guiding Principles document and the updated Research Agenda</a:t>
            </a:r>
          </a:p>
          <a:p>
            <a:pPr marL="1022350" lvl="2" indent="-285750">
              <a:lnSpc>
                <a:spcPct val="107000"/>
              </a:lnSpc>
              <a:spcBef>
                <a:spcPts val="0"/>
              </a:spcBef>
              <a:buClr>
                <a:srgbClr val="31B6FD"/>
              </a:buClr>
              <a:buFont typeface="+mj-lt"/>
              <a:buAutoNum type="arabicPeriod"/>
            </a:pPr>
            <a:r>
              <a:rPr lang="en-US" sz="1600" dirty="0">
                <a:solidFill>
                  <a:srgbClr val="073E87"/>
                </a:solidFill>
                <a:latin typeface="+mj-lt"/>
                <a:ea typeface="Calibri" panose="020F0502020204030204" pitchFamily="34" charset="0"/>
                <a:cs typeface="Times New Roman" panose="02020603050405020304" pitchFamily="18" charset="0"/>
              </a:rPr>
              <a:t>Providing letters of support for grants</a:t>
            </a:r>
          </a:p>
          <a:p>
            <a:pPr marL="1022350" lvl="2" indent="-285750">
              <a:lnSpc>
                <a:spcPct val="107000"/>
              </a:lnSpc>
              <a:spcBef>
                <a:spcPts val="0"/>
              </a:spcBef>
              <a:buClr>
                <a:srgbClr val="31B6FD"/>
              </a:buClr>
              <a:buFont typeface="+mj-lt"/>
              <a:buAutoNum type="arabicPeriod"/>
            </a:pPr>
            <a:r>
              <a:rPr lang="en-US" sz="1600" dirty="0">
                <a:solidFill>
                  <a:srgbClr val="073E87"/>
                </a:solidFill>
                <a:latin typeface="+mj-lt"/>
                <a:ea typeface="Calibri" panose="020F0502020204030204" pitchFamily="34" charset="0"/>
                <a:cs typeface="Times New Roman" panose="02020603050405020304" pitchFamily="18" charset="0"/>
              </a:rPr>
              <a:t>Creating knowledge translation opportunities. </a:t>
            </a:r>
          </a:p>
          <a:p>
            <a:pPr marL="742950" lvl="1" indent="-285750">
              <a:lnSpc>
                <a:spcPct val="107000"/>
              </a:lnSpc>
              <a:spcBef>
                <a:spcPts val="0"/>
              </a:spcBef>
              <a:buClr>
                <a:srgbClr val="31B6FD"/>
              </a:buClr>
              <a:buFont typeface="+mj-lt"/>
              <a:buAutoNum type="arabicPeriod"/>
            </a:pPr>
            <a:r>
              <a:rPr lang="en-US" sz="1800" dirty="0">
                <a:solidFill>
                  <a:srgbClr val="073E87"/>
                </a:solidFill>
                <a:latin typeface="+mj-lt"/>
                <a:ea typeface="Calibri" panose="020F0502020204030204" pitchFamily="34" charset="0"/>
                <a:cs typeface="Times New Roman" panose="02020603050405020304" pitchFamily="18" charset="0"/>
              </a:rPr>
              <a:t>Maintain, develop relationship with partner research agencies including but not limited to DRDC, CIPSRT, CSA and other groups working to advance Canadian paramedic research and the use of research to drive standards</a:t>
            </a:r>
          </a:p>
          <a:p>
            <a:pPr marL="742950" lvl="1" indent="-285750">
              <a:lnSpc>
                <a:spcPct val="107000"/>
              </a:lnSpc>
              <a:spcBef>
                <a:spcPts val="0"/>
              </a:spcBef>
              <a:buClr>
                <a:srgbClr val="31B6FD"/>
              </a:buClr>
              <a:buFont typeface="+mj-lt"/>
              <a:buAutoNum type="arabicPeriod"/>
            </a:pPr>
            <a:r>
              <a:rPr lang="en-US" sz="1800" dirty="0">
                <a:solidFill>
                  <a:srgbClr val="073E87"/>
                </a:solidFill>
                <a:latin typeface="+mj-lt"/>
                <a:ea typeface="Calibri" panose="020F0502020204030204" pitchFamily="34" charset="0"/>
                <a:cs typeface="Times New Roman" panose="02020603050405020304" pitchFamily="18" charset="0"/>
              </a:rPr>
              <a:t>Scope out work to standardize key measures</a:t>
            </a:r>
            <a:endParaRPr lang="en-CA" sz="1800" dirty="0">
              <a:solidFill>
                <a:srgbClr val="073E87"/>
              </a:solidFill>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1985433" y="533400"/>
            <a:ext cx="8229600" cy="1709928"/>
          </a:xfrm>
        </p:spPr>
        <p:txBody>
          <a:bodyPr>
            <a:noAutofit/>
          </a:bodyPr>
          <a:lstStyle/>
          <a:p>
            <a:pPr marL="342900" indent="-342900">
              <a:lnSpc>
                <a:spcPct val="107000"/>
              </a:lnSpc>
              <a:spcBef>
                <a:spcPts val="0"/>
              </a:spcBef>
              <a:spcAft>
                <a:spcPts val="800"/>
              </a:spcAft>
            </a:pPr>
            <a:r>
              <a:rPr lang="en-US" dirty="0">
                <a:solidFill>
                  <a:schemeClr val="bg1"/>
                </a:solidFill>
                <a:ea typeface="Calibri" panose="020F0502020204030204" pitchFamily="34" charset="0"/>
                <a:cs typeface="Times New Roman" panose="02020603050405020304" pitchFamily="18" charset="0"/>
              </a:rPr>
              <a:t>Research - Deliverables</a:t>
            </a:r>
            <a:endParaRPr lang="en-CA" dirty="0">
              <a:solidFill>
                <a:schemeClr val="bg1"/>
              </a:solidFill>
            </a:endParaRPr>
          </a:p>
        </p:txBody>
      </p:sp>
      <p:pic>
        <p:nvPicPr>
          <p:cNvPr id="4" name="Picture 2">
            <a:extLst>
              <a:ext uri="{FF2B5EF4-FFF2-40B4-BE49-F238E27FC236}">
                <a16:creationId xmlns:a16="http://schemas.microsoft.com/office/drawing/2014/main" id="{1E8D5B97-4D25-690C-0D9C-A66FFE6BB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791200"/>
            <a:ext cx="215741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517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14138</TotalTime>
  <Words>585</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Candara</vt:lpstr>
      <vt:lpstr>Symbol</vt:lpstr>
      <vt:lpstr>Waveform</vt:lpstr>
      <vt:lpstr>Paramedic Chiefs of Canada Strategic Plan Update </vt:lpstr>
      <vt:lpstr>PowerPoint Presentation</vt:lpstr>
      <vt:lpstr>PowerPoint Presentation</vt:lpstr>
      <vt:lpstr>Our Aspiration</vt:lpstr>
      <vt:lpstr>Four Key Objectives</vt:lpstr>
      <vt:lpstr>Advocacy</vt:lpstr>
      <vt:lpstr>Advocacy - Deliverables</vt:lpstr>
      <vt:lpstr>Research </vt:lpstr>
      <vt:lpstr>Research - Deliverables</vt:lpstr>
      <vt:lpstr>Leadership</vt:lpstr>
      <vt:lpstr>Leadership - Deliverables</vt:lpstr>
      <vt:lpstr>Networking and Information Sharing</vt:lpstr>
      <vt:lpstr>Networking and Information Sharing</vt:lpstr>
      <vt:lpstr>Call to Action</vt:lpstr>
      <vt:lpstr>Standing Committees Required</vt:lpstr>
      <vt:lpstr>Thank you</vt:lpstr>
      <vt:lpstr>Thank you for your support!</vt:lpstr>
    </vt:vector>
  </TitlesOfParts>
  <Company>Niagara Region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dc:title>
  <dc:creator>Kevin Smith</dc:creator>
  <cp:lastModifiedBy>Kelly Nash</cp:lastModifiedBy>
  <cp:revision>58</cp:revision>
  <dcterms:created xsi:type="dcterms:W3CDTF">2017-06-06T00:41:19Z</dcterms:created>
  <dcterms:modified xsi:type="dcterms:W3CDTF">2023-11-29T18:29:20Z</dcterms:modified>
</cp:coreProperties>
</file>