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57" r:id="rId3"/>
    <p:sldId id="258" r:id="rId4"/>
    <p:sldId id="259" r:id="rId5"/>
    <p:sldId id="261" r:id="rId6"/>
    <p:sldId id="262" r:id="rId7"/>
    <p:sldId id="263" r:id="rId8"/>
    <p:sldId id="267" r:id="rId9"/>
    <p:sldId id="268" r:id="rId10"/>
    <p:sldId id="265" r:id="rId11"/>
    <p:sldId id="266" r:id="rId12"/>
    <p:sldId id="264"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12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E6B55D1C-322B-4929-84F1-A545B11C7ADC}" type="datetimeFigureOut">
              <a:rPr lang="en-CA" smtClean="0"/>
              <a:t>29/04/2014</a:t>
            </a:fld>
            <a:endParaRPr lang="en-CA"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267852F5-EA4B-43E9-9C9B-A9808AD1F25C}" type="slidenum">
              <a:rPr lang="en-CA" smtClean="0"/>
              <a:t>‹#›</a:t>
            </a:fld>
            <a:endParaRPr lang="en-CA" dirty="0"/>
          </a:p>
        </p:txBody>
      </p:sp>
    </p:spTree>
    <p:extLst>
      <p:ext uri="{BB962C8B-B14F-4D97-AF65-F5344CB8AC3E}">
        <p14:creationId xmlns:p14="http://schemas.microsoft.com/office/powerpoint/2010/main" val="3833413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FFEE7D8-3F3D-4A08-9DBD-6E0554A134AC}" type="datetimeFigureOut">
              <a:rPr lang="en-CA" smtClean="0"/>
              <a:t>29/04/2014</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1E12AFE-2144-43AD-9D03-62E71EB30E88}" type="slidenum">
              <a:rPr lang="en-CA" smtClean="0"/>
              <a:t>‹#›</a:t>
            </a:fld>
            <a:endParaRPr lang="en-CA" dirty="0"/>
          </a:p>
        </p:txBody>
      </p:sp>
    </p:spTree>
    <p:extLst>
      <p:ext uri="{BB962C8B-B14F-4D97-AF65-F5344CB8AC3E}">
        <p14:creationId xmlns:p14="http://schemas.microsoft.com/office/powerpoint/2010/main" val="2455301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6A26585D-31FD-4E7A-B153-28CFB33B81DD}" type="datetime1">
              <a:rPr lang="en-CA" smtClean="0"/>
              <a:t>29/04/2014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EC005B-FCEF-4A3C-AB8E-9D9CFF9481E3}" type="slidenum">
              <a:rPr lang="en-CA" smtClean="0"/>
              <a:t>‹#›</a:t>
            </a:fld>
            <a:endParaRPr lang="en-CA" dirty="0"/>
          </a:p>
        </p:txBody>
      </p:sp>
    </p:spTree>
    <p:extLst>
      <p:ext uri="{BB962C8B-B14F-4D97-AF65-F5344CB8AC3E}">
        <p14:creationId xmlns:p14="http://schemas.microsoft.com/office/powerpoint/2010/main" val="1663596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3F30B19-8CED-4D4F-80E2-88997E07BB36}" type="datetime1">
              <a:rPr lang="en-CA" smtClean="0"/>
              <a:t>29/04/2014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EC005B-FCEF-4A3C-AB8E-9D9CFF9481E3}" type="slidenum">
              <a:rPr lang="en-CA" smtClean="0"/>
              <a:t>‹#›</a:t>
            </a:fld>
            <a:endParaRPr lang="en-CA" dirty="0"/>
          </a:p>
        </p:txBody>
      </p:sp>
    </p:spTree>
    <p:extLst>
      <p:ext uri="{BB962C8B-B14F-4D97-AF65-F5344CB8AC3E}">
        <p14:creationId xmlns:p14="http://schemas.microsoft.com/office/powerpoint/2010/main" val="1513842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9F3D6A4-6DBD-4322-BD37-ED0DF7F347EE}" type="datetime1">
              <a:rPr lang="en-CA" smtClean="0"/>
              <a:t>29/04/2014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EC005B-FCEF-4A3C-AB8E-9D9CFF9481E3}" type="slidenum">
              <a:rPr lang="en-CA" smtClean="0"/>
              <a:t>‹#›</a:t>
            </a:fld>
            <a:endParaRPr lang="en-CA" dirty="0"/>
          </a:p>
        </p:txBody>
      </p:sp>
    </p:spTree>
    <p:extLst>
      <p:ext uri="{BB962C8B-B14F-4D97-AF65-F5344CB8AC3E}">
        <p14:creationId xmlns:p14="http://schemas.microsoft.com/office/powerpoint/2010/main" val="1297963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B09FA49-4EB3-4AF0-94BE-BB7DFB788645}" type="datetime1">
              <a:rPr lang="en-CA" smtClean="0"/>
              <a:t>29/04/2014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EC005B-FCEF-4A3C-AB8E-9D9CFF9481E3}" type="slidenum">
              <a:rPr lang="en-CA" smtClean="0"/>
              <a:t>‹#›</a:t>
            </a:fld>
            <a:endParaRPr lang="en-CA" dirty="0"/>
          </a:p>
        </p:txBody>
      </p:sp>
    </p:spTree>
    <p:extLst>
      <p:ext uri="{BB962C8B-B14F-4D97-AF65-F5344CB8AC3E}">
        <p14:creationId xmlns:p14="http://schemas.microsoft.com/office/powerpoint/2010/main" val="1725381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934869-F067-48C6-BD0D-A217731D4D41}" type="datetime1">
              <a:rPr lang="en-CA" smtClean="0"/>
              <a:t>29/04/2014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EC005B-FCEF-4A3C-AB8E-9D9CFF9481E3}" type="slidenum">
              <a:rPr lang="en-CA" smtClean="0"/>
              <a:t>‹#›</a:t>
            </a:fld>
            <a:endParaRPr lang="en-CA" dirty="0"/>
          </a:p>
        </p:txBody>
      </p:sp>
    </p:spTree>
    <p:extLst>
      <p:ext uri="{BB962C8B-B14F-4D97-AF65-F5344CB8AC3E}">
        <p14:creationId xmlns:p14="http://schemas.microsoft.com/office/powerpoint/2010/main" val="1791370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109C92E2-DA5A-4764-84CF-8903107D4987}" type="datetime1">
              <a:rPr lang="en-CA" smtClean="0"/>
              <a:t>29/04/2014</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EC005B-FCEF-4A3C-AB8E-9D9CFF9481E3}" type="slidenum">
              <a:rPr lang="en-CA" smtClean="0"/>
              <a:t>‹#›</a:t>
            </a:fld>
            <a:endParaRPr lang="en-CA" dirty="0"/>
          </a:p>
        </p:txBody>
      </p:sp>
    </p:spTree>
    <p:extLst>
      <p:ext uri="{BB962C8B-B14F-4D97-AF65-F5344CB8AC3E}">
        <p14:creationId xmlns:p14="http://schemas.microsoft.com/office/powerpoint/2010/main" val="523677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E8927A6D-1C61-4255-A68E-A5291447AC74}" type="datetime1">
              <a:rPr lang="en-CA" smtClean="0"/>
              <a:t>29/04/2014</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3FEC005B-FCEF-4A3C-AB8E-9D9CFF9481E3}" type="slidenum">
              <a:rPr lang="en-CA" smtClean="0"/>
              <a:t>‹#›</a:t>
            </a:fld>
            <a:endParaRPr lang="en-CA" dirty="0"/>
          </a:p>
        </p:txBody>
      </p:sp>
    </p:spTree>
    <p:extLst>
      <p:ext uri="{BB962C8B-B14F-4D97-AF65-F5344CB8AC3E}">
        <p14:creationId xmlns:p14="http://schemas.microsoft.com/office/powerpoint/2010/main" val="3989997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39C43393-7C84-4F3A-8615-B0436A516C3D}" type="datetime1">
              <a:rPr lang="en-CA" smtClean="0"/>
              <a:t>29/04/2014</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3FEC005B-FCEF-4A3C-AB8E-9D9CFF9481E3}" type="slidenum">
              <a:rPr lang="en-CA" smtClean="0"/>
              <a:t>‹#›</a:t>
            </a:fld>
            <a:endParaRPr lang="en-CA" dirty="0"/>
          </a:p>
        </p:txBody>
      </p:sp>
    </p:spTree>
    <p:extLst>
      <p:ext uri="{BB962C8B-B14F-4D97-AF65-F5344CB8AC3E}">
        <p14:creationId xmlns:p14="http://schemas.microsoft.com/office/powerpoint/2010/main" val="2528517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A6D7FA-FFB8-4EAA-87D3-8352E95E0B7D}" type="datetime1">
              <a:rPr lang="en-CA" smtClean="0"/>
              <a:t>29/04/2014</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3FEC005B-FCEF-4A3C-AB8E-9D9CFF9481E3}" type="slidenum">
              <a:rPr lang="en-CA" smtClean="0"/>
              <a:t>‹#›</a:t>
            </a:fld>
            <a:endParaRPr lang="en-CA" dirty="0"/>
          </a:p>
        </p:txBody>
      </p:sp>
    </p:spTree>
    <p:extLst>
      <p:ext uri="{BB962C8B-B14F-4D97-AF65-F5344CB8AC3E}">
        <p14:creationId xmlns:p14="http://schemas.microsoft.com/office/powerpoint/2010/main" val="2894396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9DCC25-CDCE-4E19-AA02-BF1F27786C07}" type="datetime1">
              <a:rPr lang="en-CA" smtClean="0"/>
              <a:t>29/04/2014</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EC005B-FCEF-4A3C-AB8E-9D9CFF9481E3}" type="slidenum">
              <a:rPr lang="en-CA" smtClean="0"/>
              <a:t>‹#›</a:t>
            </a:fld>
            <a:endParaRPr lang="en-CA" dirty="0"/>
          </a:p>
        </p:txBody>
      </p:sp>
    </p:spTree>
    <p:extLst>
      <p:ext uri="{BB962C8B-B14F-4D97-AF65-F5344CB8AC3E}">
        <p14:creationId xmlns:p14="http://schemas.microsoft.com/office/powerpoint/2010/main" val="3007385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00474E-9187-47AF-92BE-F23DFC62A1E3}" type="datetime1">
              <a:rPr lang="en-CA" smtClean="0"/>
              <a:t>29/04/2014</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EC005B-FCEF-4A3C-AB8E-9D9CFF9481E3}" type="slidenum">
              <a:rPr lang="en-CA" smtClean="0"/>
              <a:t>‹#›</a:t>
            </a:fld>
            <a:endParaRPr lang="en-CA" dirty="0"/>
          </a:p>
        </p:txBody>
      </p:sp>
    </p:spTree>
    <p:extLst>
      <p:ext uri="{BB962C8B-B14F-4D97-AF65-F5344CB8AC3E}">
        <p14:creationId xmlns:p14="http://schemas.microsoft.com/office/powerpoint/2010/main" val="278970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7C210F-BF20-4971-B90A-ADDDAB3EA9A1}" type="datetime1">
              <a:rPr lang="en-CA" smtClean="0"/>
              <a:t>29/04/2014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EC005B-FCEF-4A3C-AB8E-9D9CFF9481E3}" type="slidenum">
              <a:rPr lang="en-CA" smtClean="0"/>
              <a:t>‹#›</a:t>
            </a:fld>
            <a:endParaRPr lang="en-CA" dirty="0"/>
          </a:p>
        </p:txBody>
      </p:sp>
    </p:spTree>
    <p:extLst>
      <p:ext uri="{BB962C8B-B14F-4D97-AF65-F5344CB8AC3E}">
        <p14:creationId xmlns:p14="http://schemas.microsoft.com/office/powerpoint/2010/main" val="3690242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hyperlink" Target="mailto:psweek@paramedicchiefs.ca" TargetMode="External"/><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hyperlink" Target="mailto:lyle@parklandambulanc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psweek@paramedicchiefs.ca"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popularmechanics.com/technology/how-to/tips/how-to-shoot-great-video-with-your-smartphone" TargetMode="External"/><Relationship Id="rId7" Type="http://schemas.openxmlformats.org/officeDocument/2006/relationships/image" Target="../media/image6.png"/><Relationship Id="rId2" Type="http://schemas.openxmlformats.org/officeDocument/2006/relationships/hyperlink" Target="http://www.linkedin.com/today/post/article/20121113131235-5214630-6-tips-for-shooting-great-video-with-your-smartphone" TargetMode="External"/><Relationship Id="rId1" Type="http://schemas.openxmlformats.org/officeDocument/2006/relationships/slideLayout" Target="../slideLayouts/slideLayout7.xml"/><Relationship Id="rId6" Type="http://schemas.openxmlformats.org/officeDocument/2006/relationships/hyperlink" Target="mailto:paramedicchiefs@gmail.com" TargetMode="External"/><Relationship Id="rId5" Type="http://schemas.openxmlformats.org/officeDocument/2006/relationships/hyperlink" Target="http://torontoems.ca/emsfiles/" TargetMode="External"/><Relationship Id="rId4" Type="http://schemas.openxmlformats.org/officeDocument/2006/relationships/hyperlink" Target="http://athomewithtech.com/2013/10/13/12-tips-to-shooting-smartphone-videos-like-a-pro/"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hyperlink" Target="https://twitter.com/ParamedicChiefs" TargetMode="External"/><Relationship Id="rId7" Type="http://schemas.openxmlformats.org/officeDocument/2006/relationships/hyperlink" Target="https://www.flickr.com/groups/paramedicchiefs" TargetMode="External"/><Relationship Id="rId2" Type="http://schemas.openxmlformats.org/officeDocument/2006/relationships/hyperlink" Target="http://www.youtube.com/user/ParamedicChiefs" TargetMode="External"/><Relationship Id="rId1" Type="http://schemas.openxmlformats.org/officeDocument/2006/relationships/slideLayout" Target="../slideLayouts/slideLayout7.xml"/><Relationship Id="rId6" Type="http://schemas.openxmlformats.org/officeDocument/2006/relationships/hyperlink" Target="https://www.flickr.com/help/photos/#150488231" TargetMode="External"/><Relationship Id="rId5" Type="http://schemas.openxmlformats.org/officeDocument/2006/relationships/hyperlink" Target="https://twitter.com/search?q=#PSweek2014" TargetMode="External"/><Relationship Id="rId4" Type="http://schemas.openxmlformats.org/officeDocument/2006/relationships/hyperlink" Target="https://www.facebook.com/ParamedicChief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228600"/>
            <a:ext cx="5794606" cy="5212616"/>
          </a:xfrm>
          <a:prstGeom prst="rect">
            <a:avLst/>
          </a:prstGeom>
        </p:spPr>
      </p:pic>
      <p:sp>
        <p:nvSpPr>
          <p:cNvPr id="8" name="TextBox 7"/>
          <p:cNvSpPr txBox="1"/>
          <p:nvPr/>
        </p:nvSpPr>
        <p:spPr>
          <a:xfrm>
            <a:off x="1075678" y="5334000"/>
            <a:ext cx="7086600" cy="923330"/>
          </a:xfrm>
          <a:prstGeom prst="rect">
            <a:avLst/>
          </a:prstGeom>
          <a:noFill/>
        </p:spPr>
        <p:txBody>
          <a:bodyPr wrap="square" rtlCol="0">
            <a:spAutoFit/>
          </a:bodyPr>
          <a:lstStyle/>
          <a:p>
            <a:pPr algn="ctr"/>
            <a:r>
              <a:rPr lang="en-US" sz="5400" b="1" dirty="0" smtClean="0"/>
              <a:t>May 25 to May 31, 2014</a:t>
            </a:r>
            <a:endParaRPr lang="en-CA" sz="5400" b="1" dirty="0"/>
          </a:p>
        </p:txBody>
      </p:sp>
      <p:sp>
        <p:nvSpPr>
          <p:cNvPr id="9" name="TextBox 8"/>
          <p:cNvSpPr txBox="1"/>
          <p:nvPr/>
        </p:nvSpPr>
        <p:spPr>
          <a:xfrm>
            <a:off x="3810000" y="3505200"/>
            <a:ext cx="5029200" cy="954107"/>
          </a:xfrm>
          <a:prstGeom prst="rect">
            <a:avLst/>
          </a:prstGeom>
          <a:noFill/>
        </p:spPr>
        <p:txBody>
          <a:bodyPr wrap="square" rtlCol="0">
            <a:spAutoFit/>
          </a:bodyPr>
          <a:lstStyle/>
          <a:p>
            <a:r>
              <a:rPr lang="fr-CA" sz="2800" dirty="0" smtClean="0">
                <a:latin typeface="Franklin Gothic Heavy" panose="020B0903020102020204" pitchFamily="34" charset="0"/>
              </a:rPr>
              <a:t>Paramedic Services Week </a:t>
            </a:r>
          </a:p>
          <a:p>
            <a:r>
              <a:rPr lang="fr-CA" sz="2800" dirty="0" smtClean="0">
                <a:latin typeface="Franklin Gothic Heavy" panose="020B0903020102020204" pitchFamily="34" charset="0"/>
              </a:rPr>
              <a:t>Our Family Caring for Yours!</a:t>
            </a:r>
            <a:endParaRPr lang="en-CA" sz="2800" dirty="0">
              <a:latin typeface="Franklin Gothic Heavy" panose="020B0903020102020204" pitchFamily="34" charset="0"/>
            </a:endParaRPr>
          </a:p>
        </p:txBody>
      </p:sp>
      <p:sp>
        <p:nvSpPr>
          <p:cNvPr id="3" name="Slide Number Placeholder 2"/>
          <p:cNvSpPr>
            <a:spLocks noGrp="1"/>
          </p:cNvSpPr>
          <p:nvPr>
            <p:ph type="sldNum" sz="quarter" idx="12"/>
          </p:nvPr>
        </p:nvSpPr>
        <p:spPr/>
        <p:txBody>
          <a:bodyPr/>
          <a:lstStyle/>
          <a:p>
            <a:fld id="{3FEC005B-FCEF-4A3C-AB8E-9D9CFF9481E3}" type="slidenum">
              <a:rPr lang="en-CA" smtClean="0"/>
              <a:t>1</a:t>
            </a:fld>
            <a:endParaRPr lang="en-CA" dirty="0"/>
          </a:p>
        </p:txBody>
      </p:sp>
    </p:spTree>
    <p:extLst>
      <p:ext uri="{BB962C8B-B14F-4D97-AF65-F5344CB8AC3E}">
        <p14:creationId xmlns:p14="http://schemas.microsoft.com/office/powerpoint/2010/main" val="1483295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21334043">
            <a:off x="533400" y="457200"/>
            <a:ext cx="4172103" cy="2781402"/>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38200" y="3886200"/>
            <a:ext cx="5643677" cy="221543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953000" y="914400"/>
            <a:ext cx="3805733" cy="2787091"/>
          </a:xfrm>
          <a:prstGeom prst="rect">
            <a:avLst/>
          </a:prstGeom>
        </p:spPr>
      </p:pic>
      <p:sp>
        <p:nvSpPr>
          <p:cNvPr id="5" name="Slide Number Placeholder 4"/>
          <p:cNvSpPr>
            <a:spLocks noGrp="1"/>
          </p:cNvSpPr>
          <p:nvPr>
            <p:ph type="sldNum" sz="quarter" idx="12"/>
          </p:nvPr>
        </p:nvSpPr>
        <p:spPr/>
        <p:txBody>
          <a:bodyPr/>
          <a:lstStyle/>
          <a:p>
            <a:fld id="{3FEC005B-FCEF-4A3C-AB8E-9D9CFF9481E3}" type="slidenum">
              <a:rPr lang="en-CA" smtClean="0"/>
              <a:t>10</a:t>
            </a:fld>
            <a:endParaRPr lang="en-CA" dirty="0"/>
          </a:p>
        </p:txBody>
      </p:sp>
    </p:spTree>
    <p:extLst>
      <p:ext uri="{BB962C8B-B14F-4D97-AF65-F5344CB8AC3E}">
        <p14:creationId xmlns:p14="http://schemas.microsoft.com/office/powerpoint/2010/main" val="5633259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FEC005B-FCEF-4A3C-AB8E-9D9CFF9481E3}" type="slidenum">
              <a:rPr lang="en-CA" smtClean="0"/>
              <a:t>11</a:t>
            </a:fld>
            <a:endParaRPr lang="en-CA"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52400" y="304800"/>
            <a:ext cx="6795516" cy="282753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2400" y="3130858"/>
            <a:ext cx="5257060" cy="3508499"/>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0600" y="2438400"/>
            <a:ext cx="3987800" cy="2654300"/>
          </a:xfrm>
          <a:prstGeom prst="rect">
            <a:avLst/>
          </a:prstGeom>
        </p:spPr>
      </p:pic>
    </p:spTree>
    <p:extLst>
      <p:ext uri="{BB962C8B-B14F-4D97-AF65-F5344CB8AC3E}">
        <p14:creationId xmlns:p14="http://schemas.microsoft.com/office/powerpoint/2010/main" val="29578344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262709" y="253959"/>
            <a:ext cx="7433491" cy="4949965"/>
            <a:chOff x="262709" y="253959"/>
            <a:chExt cx="7433491" cy="4949965"/>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709" y="253959"/>
              <a:ext cx="5223691" cy="4699041"/>
            </a:xfrm>
            <a:prstGeom prst="rect">
              <a:avLst/>
            </a:prstGeom>
          </p:spPr>
        </p:pic>
        <p:sp>
          <p:nvSpPr>
            <p:cNvPr id="3" name="TextBox 2"/>
            <p:cNvSpPr txBox="1"/>
            <p:nvPr/>
          </p:nvSpPr>
          <p:spPr>
            <a:xfrm>
              <a:off x="3276600" y="2895600"/>
              <a:ext cx="4419600" cy="2308324"/>
            </a:xfrm>
            <a:prstGeom prst="rect">
              <a:avLst/>
            </a:prstGeom>
            <a:noFill/>
          </p:spPr>
          <p:txBody>
            <a:bodyPr wrap="square" rtlCol="0">
              <a:spAutoFit/>
            </a:bodyPr>
            <a:lstStyle/>
            <a:p>
              <a:r>
                <a:rPr lang="en-US" b="1" dirty="0" smtClean="0">
                  <a:latin typeface="Myriad Web Pro Condensed" panose="020B0506030403020204" pitchFamily="34" charset="0"/>
                </a:rPr>
                <a:t>Paramedic Services Week</a:t>
              </a:r>
            </a:p>
            <a:p>
              <a:r>
                <a:rPr lang="en-US" b="1" dirty="0" smtClean="0">
                  <a:latin typeface="Myriad Web Pro Condensed" panose="020B0506030403020204" pitchFamily="34" charset="0"/>
                </a:rPr>
                <a:t>May 25-31, 2014</a:t>
              </a:r>
            </a:p>
            <a:p>
              <a:r>
                <a:rPr lang="en-US" b="1" dirty="0" smtClean="0">
                  <a:latin typeface="Myriad Web Pro Condensed" panose="020B0506030403020204" pitchFamily="34" charset="0"/>
                </a:rPr>
                <a:t>Our Family Caring for Yours!</a:t>
              </a:r>
            </a:p>
            <a:p>
              <a:endParaRPr lang="en-US" b="1" dirty="0" smtClean="0">
                <a:latin typeface="Myriad Web Pro Condensed" panose="020B0506030403020204" pitchFamily="34" charset="0"/>
              </a:endParaRPr>
            </a:p>
            <a:p>
              <a:r>
                <a:rPr lang="en-CA" b="1" dirty="0">
                  <a:latin typeface="Myriad Web Pro Condensed" panose="020B0506030403020204" pitchFamily="34" charset="0"/>
                </a:rPr>
                <a:t>Semaine des services </a:t>
              </a:r>
              <a:r>
                <a:rPr lang="en-CA" b="1" dirty="0" smtClean="0">
                  <a:latin typeface="Myriad Web Pro Condensed" panose="020B0506030403020204" pitchFamily="34" charset="0"/>
                </a:rPr>
                <a:t>paramédic</a:t>
              </a:r>
            </a:p>
            <a:p>
              <a:r>
                <a:rPr lang="fr-FR" b="1" dirty="0">
                  <a:latin typeface="Myriad Web Pro Condensed" panose="020B0506030403020204" pitchFamily="34" charset="0"/>
                </a:rPr>
                <a:t>25 au 31 mai, </a:t>
              </a:r>
              <a:r>
                <a:rPr lang="fr-FR" b="1" dirty="0" smtClean="0">
                  <a:latin typeface="Myriad Web Pro Condensed" panose="020B0506030403020204" pitchFamily="34" charset="0"/>
                </a:rPr>
                <a:t>2014</a:t>
              </a:r>
            </a:p>
            <a:p>
              <a:r>
                <a:rPr lang="fr-FR" b="1" dirty="0">
                  <a:latin typeface="Myriad Web Pro Condensed" panose="020B0506030403020204" pitchFamily="34" charset="0"/>
                </a:rPr>
                <a:t>Prendre soin de notre famille pour vous!</a:t>
              </a:r>
              <a:endParaRPr lang="fr-FR" b="1" dirty="0" smtClean="0">
                <a:latin typeface="Myriad Web Pro Condensed" panose="020B0506030403020204" pitchFamily="34" charset="0"/>
              </a:endParaRPr>
            </a:p>
            <a:p>
              <a:endParaRPr lang="en-CA" b="1" dirty="0">
                <a:latin typeface="Myriad Web Pro Condensed" panose="020B0506030403020204" pitchFamily="34" charset="0"/>
              </a:endParaRPr>
            </a:p>
          </p:txBody>
        </p:sp>
      </p:grpSp>
      <p:cxnSp>
        <p:nvCxnSpPr>
          <p:cNvPr id="5" name="Straight Connector 4"/>
          <p:cNvCxnSpPr/>
          <p:nvPr/>
        </p:nvCxnSpPr>
        <p:spPr>
          <a:xfrm>
            <a:off x="3375734" y="3886200"/>
            <a:ext cx="279646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143000" y="5334000"/>
            <a:ext cx="7239000" cy="1200329"/>
          </a:xfrm>
          <a:prstGeom prst="rect">
            <a:avLst/>
          </a:prstGeom>
          <a:noFill/>
        </p:spPr>
        <p:txBody>
          <a:bodyPr wrap="square" rtlCol="0">
            <a:spAutoFit/>
          </a:bodyPr>
          <a:lstStyle/>
          <a:p>
            <a:pPr algn="ctr"/>
            <a:r>
              <a:rPr lang="en-US" b="1" dirty="0" smtClean="0"/>
              <a:t>Twitter #psweek2014</a:t>
            </a:r>
          </a:p>
          <a:p>
            <a:pPr algn="ctr"/>
            <a:r>
              <a:rPr lang="en-US" b="1" dirty="0" smtClean="0"/>
              <a:t>Email: </a:t>
            </a:r>
            <a:r>
              <a:rPr lang="en-US" b="1" dirty="0" smtClean="0">
                <a:hlinkClick r:id="rId3"/>
              </a:rPr>
              <a:t>psweek@paramedicchiefs.ca</a:t>
            </a:r>
            <a:endParaRPr lang="en-US" b="1" dirty="0" smtClean="0"/>
          </a:p>
          <a:p>
            <a:pPr algn="ctr"/>
            <a:r>
              <a:rPr lang="en-US" b="1" dirty="0" smtClean="0"/>
              <a:t>Or </a:t>
            </a:r>
            <a:r>
              <a:rPr lang="en-US" b="1" dirty="0" smtClean="0">
                <a:hlinkClick r:id="rId4"/>
              </a:rPr>
              <a:t>lyle@parklandambulance.com</a:t>
            </a:r>
            <a:endParaRPr lang="en-US" b="1" dirty="0" smtClean="0"/>
          </a:p>
          <a:p>
            <a:pPr algn="ctr"/>
            <a:endParaRPr lang="en-CA" b="1" dirty="0"/>
          </a:p>
        </p:txBody>
      </p:sp>
      <p:sp>
        <p:nvSpPr>
          <p:cNvPr id="10" name="Slide Number Placeholder 9"/>
          <p:cNvSpPr>
            <a:spLocks noGrp="1"/>
          </p:cNvSpPr>
          <p:nvPr>
            <p:ph type="sldNum" sz="quarter" idx="12"/>
          </p:nvPr>
        </p:nvSpPr>
        <p:spPr/>
        <p:txBody>
          <a:bodyPr/>
          <a:lstStyle/>
          <a:p>
            <a:fld id="{3FEC005B-FCEF-4A3C-AB8E-9D9CFF9481E3}" type="slidenum">
              <a:rPr lang="en-CA" smtClean="0"/>
              <a:t>12</a:t>
            </a:fld>
            <a:endParaRPr lang="en-CA" dirty="0"/>
          </a:p>
        </p:txBody>
      </p:sp>
    </p:spTree>
    <p:extLst>
      <p:ext uri="{BB962C8B-B14F-4D97-AF65-F5344CB8AC3E}">
        <p14:creationId xmlns:p14="http://schemas.microsoft.com/office/powerpoint/2010/main" val="1364489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717550"/>
          </a:xfrm>
        </p:spPr>
        <p:txBody>
          <a:bodyPr/>
          <a:lstStyle/>
          <a:p>
            <a:pPr algn="ctr"/>
            <a:r>
              <a:rPr lang="en-US" dirty="0" smtClean="0"/>
              <a:t>Committee</a:t>
            </a:r>
            <a:endParaRPr lang="en-CA" dirty="0"/>
          </a:p>
        </p:txBody>
      </p:sp>
      <p:sp>
        <p:nvSpPr>
          <p:cNvPr id="4" name="Text Placeholder 3"/>
          <p:cNvSpPr>
            <a:spLocks noGrp="1"/>
          </p:cNvSpPr>
          <p:nvPr>
            <p:ph type="body" sz="half" idx="2"/>
          </p:nvPr>
        </p:nvSpPr>
        <p:spPr>
          <a:xfrm>
            <a:off x="457200" y="1066800"/>
            <a:ext cx="3008313" cy="5059363"/>
          </a:xfrm>
        </p:spPr>
        <p:txBody>
          <a:bodyPr>
            <a:normAutofit fontScale="92500" lnSpcReduction="10000"/>
          </a:bodyPr>
          <a:lstStyle/>
          <a:p>
            <a:pPr marL="285750" indent="-285750">
              <a:buFont typeface="Arial" pitchFamily="34" charset="0"/>
              <a:buChar char="•"/>
            </a:pPr>
            <a:r>
              <a:rPr lang="en-US" dirty="0"/>
              <a:t>Lyle Karasiuk, Parkland Ambulance Care, Saskatchewan (</a:t>
            </a:r>
            <a:r>
              <a:rPr lang="en-US" dirty="0" smtClean="0"/>
              <a:t>Chair)</a:t>
            </a:r>
          </a:p>
          <a:p>
            <a:pPr marL="285750" indent="-285750">
              <a:buFont typeface="Arial" pitchFamily="34" charset="0"/>
              <a:buChar char="•"/>
            </a:pPr>
            <a:r>
              <a:rPr lang="en-US" dirty="0" smtClean="0"/>
              <a:t>Andre </a:t>
            </a:r>
            <a:r>
              <a:rPr lang="en-US" dirty="0"/>
              <a:t>Berard </a:t>
            </a:r>
            <a:r>
              <a:rPr lang="en-US" dirty="0" smtClean="0"/>
              <a:t>and Tristin Klassen, Winnipeg </a:t>
            </a:r>
            <a:r>
              <a:rPr lang="en-US" dirty="0"/>
              <a:t>Fire and Paramedic </a:t>
            </a:r>
            <a:r>
              <a:rPr lang="en-US" dirty="0" smtClean="0"/>
              <a:t>Service</a:t>
            </a:r>
          </a:p>
          <a:p>
            <a:pPr marL="285750" indent="-285750">
              <a:buFont typeface="Arial" pitchFamily="34" charset="0"/>
              <a:buChar char="•"/>
            </a:pPr>
            <a:r>
              <a:rPr lang="en-US" dirty="0" smtClean="0"/>
              <a:t>Stuart </a:t>
            </a:r>
            <a:r>
              <a:rPr lang="en-US" dirty="0"/>
              <a:t>Brideaux </a:t>
            </a:r>
            <a:r>
              <a:rPr lang="en-US" dirty="0" smtClean="0"/>
              <a:t> and Adam Loria, Alberta </a:t>
            </a:r>
            <a:r>
              <a:rPr lang="en-US" dirty="0"/>
              <a:t>Health </a:t>
            </a:r>
            <a:r>
              <a:rPr lang="en-US" dirty="0" smtClean="0"/>
              <a:t>Services</a:t>
            </a:r>
          </a:p>
          <a:p>
            <a:pPr marL="285750" indent="-285750">
              <a:buFont typeface="Arial" pitchFamily="34" charset="0"/>
              <a:buChar char="•"/>
            </a:pPr>
            <a:r>
              <a:rPr lang="en-US" dirty="0" smtClean="0"/>
              <a:t>Gale </a:t>
            </a:r>
            <a:r>
              <a:rPr lang="en-US" dirty="0"/>
              <a:t>Chevalier Frontenac Paramedic Services, </a:t>
            </a:r>
            <a:r>
              <a:rPr lang="en-US" dirty="0" smtClean="0"/>
              <a:t>Ontario</a:t>
            </a:r>
          </a:p>
          <a:p>
            <a:pPr marL="285750" indent="-285750">
              <a:buFont typeface="Arial" pitchFamily="34" charset="0"/>
              <a:buChar char="•"/>
            </a:pPr>
            <a:r>
              <a:rPr lang="en-US" dirty="0" smtClean="0"/>
              <a:t>Michael Janczyszyn and Brianna Colford, </a:t>
            </a:r>
            <a:r>
              <a:rPr lang="en-US" dirty="0"/>
              <a:t>Emergency Medical Care, Nova </a:t>
            </a:r>
            <a:r>
              <a:rPr lang="en-US" dirty="0" smtClean="0"/>
              <a:t>Scotia</a:t>
            </a:r>
          </a:p>
          <a:p>
            <a:pPr marL="285750" indent="-285750">
              <a:buFont typeface="Arial" pitchFamily="34" charset="0"/>
              <a:buChar char="•"/>
            </a:pPr>
            <a:r>
              <a:rPr lang="en-US" dirty="0" smtClean="0"/>
              <a:t>Sophie Cormier-Lalonde and Tracey Bell, </a:t>
            </a:r>
            <a:r>
              <a:rPr lang="en-US" dirty="0"/>
              <a:t>New Brunswick </a:t>
            </a:r>
            <a:r>
              <a:rPr lang="en-US" dirty="0" smtClean="0"/>
              <a:t>EMS</a:t>
            </a:r>
          </a:p>
          <a:p>
            <a:pPr marL="285750" indent="-285750">
              <a:buFont typeface="Arial" pitchFamily="34" charset="0"/>
              <a:buChar char="•"/>
            </a:pPr>
            <a:r>
              <a:rPr lang="en-US" dirty="0" smtClean="0"/>
              <a:t>Kelsie Carwithen, BC Ambulance</a:t>
            </a:r>
          </a:p>
          <a:p>
            <a:pPr marL="285750" indent="-285750">
              <a:buFont typeface="Arial" pitchFamily="34" charset="0"/>
              <a:buChar char="•"/>
            </a:pPr>
            <a:r>
              <a:rPr lang="en-US" dirty="0" smtClean="0"/>
              <a:t>Charlene Vacon, Urgences-Sante, QC</a:t>
            </a:r>
          </a:p>
          <a:p>
            <a:pPr marL="285750" indent="-285750">
              <a:buFont typeface="Arial" pitchFamily="34" charset="0"/>
              <a:buChar char="•"/>
            </a:pPr>
            <a:r>
              <a:rPr lang="en-US" dirty="0" smtClean="0"/>
              <a:t>Stuart McKinnon, Ontario</a:t>
            </a:r>
          </a:p>
          <a:p>
            <a:pPr marL="285750" indent="-285750">
              <a:buFont typeface="Arial" pitchFamily="34" charset="0"/>
              <a:buChar char="•"/>
            </a:pPr>
            <a:endParaRPr lang="en-US" dirty="0"/>
          </a:p>
          <a:p>
            <a:pPr algn="ctr"/>
            <a:r>
              <a:rPr lang="en-US" b="1" dirty="0" smtClean="0"/>
              <a:t>We are a working group of the Membership Services Committee</a:t>
            </a:r>
          </a:p>
          <a:p>
            <a:pPr algn="ctr"/>
            <a:r>
              <a:rPr lang="en-US" b="1" dirty="0" smtClean="0"/>
              <a:t>Paramedic Chiefs of Canada</a:t>
            </a:r>
          </a:p>
          <a:p>
            <a:endParaRPr lang="en-US" dirty="0"/>
          </a:p>
          <a:p>
            <a:pPr algn="ctr"/>
            <a:r>
              <a:rPr lang="en-US" sz="3200" b="1" dirty="0" smtClean="0"/>
              <a:t>THANK YOU!</a:t>
            </a:r>
            <a:endParaRPr lang="en-CA" sz="3200" b="1"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3399" y="457200"/>
            <a:ext cx="3507497" cy="3155216"/>
          </a:xfrm>
          <a:prstGeom prst="rect">
            <a:avLst/>
          </a:prstGeom>
        </p:spPr>
      </p:pic>
      <p:pic>
        <p:nvPicPr>
          <p:cNvPr id="2050" name="Picture 2" descr="ParamedicLogo2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7037" y="3962400"/>
            <a:ext cx="3590925" cy="154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277372" dir="6356724" algn="ctr" rotWithShape="0">
                    <a:srgbClr val="808080">
                      <a:alpha val="50000"/>
                    </a:srgbClr>
                  </a:outerShdw>
                </a:effectLst>
              </a14:hiddenEffects>
            </a:ext>
          </a:extLst>
        </p:spPr>
      </p:pic>
      <p:sp>
        <p:nvSpPr>
          <p:cNvPr id="3" name="Slide Number Placeholder 2"/>
          <p:cNvSpPr>
            <a:spLocks noGrp="1"/>
          </p:cNvSpPr>
          <p:nvPr>
            <p:ph type="sldNum" sz="quarter" idx="12"/>
          </p:nvPr>
        </p:nvSpPr>
        <p:spPr/>
        <p:txBody>
          <a:bodyPr/>
          <a:lstStyle/>
          <a:p>
            <a:fld id="{3FEC005B-FCEF-4A3C-AB8E-9D9CFF9481E3}" type="slidenum">
              <a:rPr lang="en-CA" smtClean="0"/>
              <a:t>2</a:t>
            </a:fld>
            <a:endParaRPr lang="en-CA" dirty="0"/>
          </a:p>
        </p:txBody>
      </p:sp>
    </p:spTree>
    <p:extLst>
      <p:ext uri="{BB962C8B-B14F-4D97-AF65-F5344CB8AC3E}">
        <p14:creationId xmlns:p14="http://schemas.microsoft.com/office/powerpoint/2010/main" val="32555247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Why the week is </a:t>
            </a:r>
            <a:br>
              <a:rPr lang="en-US" dirty="0" smtClean="0"/>
            </a:br>
            <a:r>
              <a:rPr lang="en-US" dirty="0" smtClean="0"/>
              <a:t>May 25-May 31</a:t>
            </a:r>
            <a:endParaRPr lang="en-CA" dirty="0"/>
          </a:p>
        </p:txBody>
      </p:sp>
      <p:sp>
        <p:nvSpPr>
          <p:cNvPr id="4" name="Text Placeholder 3"/>
          <p:cNvSpPr>
            <a:spLocks noGrp="1"/>
          </p:cNvSpPr>
          <p:nvPr>
            <p:ph type="body" sz="half" idx="2"/>
          </p:nvPr>
        </p:nvSpPr>
        <p:spPr>
          <a:xfrm>
            <a:off x="457200" y="1435100"/>
            <a:ext cx="3008313" cy="4432300"/>
          </a:xfrm>
        </p:spPr>
        <p:txBody>
          <a:bodyPr>
            <a:noAutofit/>
          </a:bodyPr>
          <a:lstStyle/>
          <a:p>
            <a:pPr marL="285750" indent="-285750">
              <a:buFont typeface="Arial" pitchFamily="34" charset="0"/>
              <a:buChar char="•"/>
            </a:pPr>
            <a:r>
              <a:rPr lang="en-US" sz="1800" dirty="0" smtClean="0"/>
              <a:t>Paramedic Chiefs of Canada have proclaimed the week to align the week for Canadians. 2</a:t>
            </a:r>
            <a:r>
              <a:rPr lang="en-US" sz="1800" baseline="30000" dirty="0" smtClean="0"/>
              <a:t>nd</a:t>
            </a:r>
            <a:r>
              <a:rPr lang="en-US" sz="1800" dirty="0" smtClean="0"/>
              <a:t> Year we’ve been the week after the USA week.</a:t>
            </a:r>
          </a:p>
          <a:p>
            <a:pPr marL="285750" indent="-285750">
              <a:buFont typeface="Arial" pitchFamily="34" charset="0"/>
              <a:buChar char="•"/>
            </a:pPr>
            <a:r>
              <a:rPr lang="en-US" sz="1800" dirty="0" smtClean="0"/>
              <a:t>Previous years have started on the May long weekend meaning that events typically wouldn’t start till Tuesday leaving a shortened Canadian week.</a:t>
            </a:r>
          </a:p>
          <a:p>
            <a:pPr marL="285750" indent="-285750">
              <a:buFont typeface="Arial" pitchFamily="34" charset="0"/>
              <a:buChar char="•"/>
            </a:pPr>
            <a:r>
              <a:rPr lang="en-US" sz="1800" dirty="0" smtClean="0"/>
              <a:t>Create a unique Canadian EMS/Paramedic week</a:t>
            </a:r>
            <a:endParaRPr lang="en-CA" sz="1800" dirty="0"/>
          </a:p>
        </p:txBody>
      </p:sp>
      <p:sp>
        <p:nvSpPr>
          <p:cNvPr id="6" name="TextBox 5"/>
          <p:cNvSpPr txBox="1"/>
          <p:nvPr/>
        </p:nvSpPr>
        <p:spPr>
          <a:xfrm>
            <a:off x="4226675" y="4876800"/>
            <a:ext cx="4038600" cy="523220"/>
          </a:xfrm>
          <a:prstGeom prst="rect">
            <a:avLst/>
          </a:prstGeom>
          <a:noFill/>
        </p:spPr>
        <p:txBody>
          <a:bodyPr wrap="square" rtlCol="0">
            <a:spAutoFit/>
          </a:bodyPr>
          <a:lstStyle/>
          <a:p>
            <a:pPr algn="ctr"/>
            <a:r>
              <a:rPr lang="en-US" sz="2800" b="1" dirty="0" smtClean="0"/>
              <a:t>May 25 to May 31, 2014</a:t>
            </a:r>
            <a:endParaRPr lang="en-CA" sz="2800" b="1"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3400" y="1524000"/>
            <a:ext cx="3507497" cy="3155216"/>
          </a:xfrm>
          <a:prstGeom prst="rect">
            <a:avLst/>
          </a:prstGeom>
        </p:spPr>
      </p:pic>
      <p:sp>
        <p:nvSpPr>
          <p:cNvPr id="3" name="Slide Number Placeholder 2"/>
          <p:cNvSpPr>
            <a:spLocks noGrp="1"/>
          </p:cNvSpPr>
          <p:nvPr>
            <p:ph type="sldNum" sz="quarter" idx="12"/>
          </p:nvPr>
        </p:nvSpPr>
        <p:spPr/>
        <p:txBody>
          <a:bodyPr/>
          <a:lstStyle/>
          <a:p>
            <a:fld id="{3FEC005B-FCEF-4A3C-AB8E-9D9CFF9481E3}" type="slidenum">
              <a:rPr lang="en-CA" smtClean="0"/>
              <a:t>3</a:t>
            </a:fld>
            <a:endParaRPr lang="en-CA" dirty="0"/>
          </a:p>
        </p:txBody>
      </p:sp>
    </p:spTree>
    <p:extLst>
      <p:ext uri="{BB962C8B-B14F-4D97-AF65-F5344CB8AC3E}">
        <p14:creationId xmlns:p14="http://schemas.microsoft.com/office/powerpoint/2010/main" val="22876960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will be happening</a:t>
            </a:r>
            <a:endParaRPr lang="en-CA" dirty="0"/>
          </a:p>
        </p:txBody>
      </p:sp>
      <p:sp>
        <p:nvSpPr>
          <p:cNvPr id="4" name="Text Placeholder 3"/>
          <p:cNvSpPr>
            <a:spLocks noGrp="1"/>
          </p:cNvSpPr>
          <p:nvPr>
            <p:ph type="body" sz="half" idx="2"/>
          </p:nvPr>
        </p:nvSpPr>
        <p:spPr/>
        <p:txBody>
          <a:bodyPr/>
          <a:lstStyle/>
          <a:p>
            <a:pPr marL="285750" indent="-285750">
              <a:buFont typeface="Arial" pitchFamily="34" charset="0"/>
              <a:buChar char="•"/>
            </a:pPr>
            <a:r>
              <a:rPr lang="en-US" dirty="0" smtClean="0"/>
              <a:t>National Media Release</a:t>
            </a:r>
          </a:p>
          <a:p>
            <a:pPr marL="285750" indent="-285750">
              <a:buFont typeface="Arial" pitchFamily="34" charset="0"/>
              <a:buChar char="•"/>
            </a:pPr>
            <a:r>
              <a:rPr lang="en-US" dirty="0" smtClean="0"/>
              <a:t>National Proclamation</a:t>
            </a:r>
          </a:p>
          <a:p>
            <a:pPr marL="285750" indent="-285750">
              <a:buFont typeface="Arial" pitchFamily="34" charset="0"/>
              <a:buChar char="•"/>
            </a:pPr>
            <a:r>
              <a:rPr lang="en-US" dirty="0" smtClean="0"/>
              <a:t>National Media Launch through PCC Board</a:t>
            </a:r>
          </a:p>
          <a:p>
            <a:pPr marL="285750" indent="-285750">
              <a:buFont typeface="Arial" pitchFamily="34" charset="0"/>
              <a:buChar char="•"/>
            </a:pPr>
            <a:r>
              <a:rPr lang="en-US" dirty="0" smtClean="0"/>
              <a:t>Social Media campaign</a:t>
            </a:r>
          </a:p>
          <a:p>
            <a:pPr marL="285750" indent="-285750">
              <a:buFont typeface="Arial" pitchFamily="34" charset="0"/>
              <a:buChar char="•"/>
            </a:pPr>
            <a:r>
              <a:rPr lang="en-US" dirty="0" smtClean="0"/>
              <a:t>EMS Week package</a:t>
            </a:r>
          </a:p>
          <a:p>
            <a:pPr marL="742950" lvl="1" indent="-285750">
              <a:buFont typeface="Arial" pitchFamily="34" charset="0"/>
              <a:buChar char="•"/>
            </a:pPr>
            <a:r>
              <a:rPr lang="en-US" dirty="0" smtClean="0"/>
              <a:t>Designed around giving you ideas and suggestions.</a:t>
            </a:r>
          </a:p>
          <a:p>
            <a:pPr marL="742950" lvl="1" indent="-285750">
              <a:buFont typeface="Arial" pitchFamily="34" charset="0"/>
              <a:buChar char="•"/>
            </a:pPr>
            <a:endParaRPr lang="en-US" dirty="0" smtClean="0"/>
          </a:p>
          <a:p>
            <a:pPr marL="742950" lvl="1" indent="-285750">
              <a:buFont typeface="Arial" pitchFamily="34" charset="0"/>
              <a:buChar char="•"/>
            </a:pPr>
            <a:endParaRPr lang="en-US" dirty="0"/>
          </a:p>
          <a:p>
            <a:pPr algn="ctr"/>
            <a:r>
              <a:rPr lang="en-US" sz="2400" b="1" dirty="0" smtClean="0"/>
              <a:t>Please share your ideas, plans, and most of all show us through video, pictures or posters what you are doing for the week.</a:t>
            </a:r>
          </a:p>
          <a:p>
            <a:pPr algn="ctr"/>
            <a:endParaRPr lang="en-US" dirty="0"/>
          </a:p>
          <a:p>
            <a:pPr algn="ctr"/>
            <a:endParaRPr lang="en-CA"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3400" y="1524000"/>
            <a:ext cx="3507497" cy="3155216"/>
          </a:xfrm>
          <a:prstGeom prst="rect">
            <a:avLst/>
          </a:prstGeom>
        </p:spPr>
      </p:pic>
      <p:sp>
        <p:nvSpPr>
          <p:cNvPr id="3" name="Slide Number Placeholder 2"/>
          <p:cNvSpPr>
            <a:spLocks noGrp="1"/>
          </p:cNvSpPr>
          <p:nvPr>
            <p:ph type="sldNum" sz="quarter" idx="12"/>
          </p:nvPr>
        </p:nvSpPr>
        <p:spPr/>
        <p:txBody>
          <a:bodyPr/>
          <a:lstStyle/>
          <a:p>
            <a:fld id="{3FEC005B-FCEF-4A3C-AB8E-9D9CFF9481E3}" type="slidenum">
              <a:rPr lang="en-CA" smtClean="0"/>
              <a:t>4</a:t>
            </a:fld>
            <a:endParaRPr lang="en-CA" dirty="0"/>
          </a:p>
        </p:txBody>
      </p:sp>
    </p:spTree>
    <p:extLst>
      <p:ext uri="{BB962C8B-B14F-4D97-AF65-F5344CB8AC3E}">
        <p14:creationId xmlns:p14="http://schemas.microsoft.com/office/powerpoint/2010/main" val="24131996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3400" y="1524000"/>
            <a:ext cx="3507497" cy="3155216"/>
          </a:xfrm>
          <a:prstGeom prst="rect">
            <a:avLst/>
          </a:prstGeom>
        </p:spPr>
      </p:pic>
      <p:sp>
        <p:nvSpPr>
          <p:cNvPr id="2" name="TextBox 1"/>
          <p:cNvSpPr txBox="1"/>
          <p:nvPr/>
        </p:nvSpPr>
        <p:spPr>
          <a:xfrm>
            <a:off x="685800" y="1066800"/>
            <a:ext cx="3657600" cy="4247317"/>
          </a:xfrm>
          <a:prstGeom prst="rect">
            <a:avLst/>
          </a:prstGeom>
          <a:noFill/>
        </p:spPr>
        <p:txBody>
          <a:bodyPr wrap="square" rtlCol="0">
            <a:spAutoFit/>
          </a:bodyPr>
          <a:lstStyle/>
          <a:p>
            <a:r>
              <a:rPr lang="en-US" b="1" dirty="0" smtClean="0"/>
              <a:t>Our Logo</a:t>
            </a:r>
          </a:p>
          <a:p>
            <a:endParaRPr lang="en-US" b="1" dirty="0"/>
          </a:p>
          <a:p>
            <a:pPr marL="285750" indent="-285750">
              <a:buFont typeface="Arial" panose="020B0604020202020204" pitchFamily="34" charset="0"/>
              <a:buChar char="•"/>
            </a:pPr>
            <a:r>
              <a:rPr lang="en-US" dirty="0" smtClean="0"/>
              <a:t>Careful play on the PCC logo</a:t>
            </a:r>
          </a:p>
          <a:p>
            <a:pPr marL="742950" lvl="1" indent="-285750">
              <a:buFont typeface="Arial" panose="020B0604020202020204" pitchFamily="34" charset="0"/>
              <a:buChar char="•"/>
            </a:pPr>
            <a:r>
              <a:rPr lang="en-US" dirty="0" smtClean="0"/>
              <a:t>Indicates the brand</a:t>
            </a:r>
          </a:p>
          <a:p>
            <a:pPr marL="285750" indent="-285750">
              <a:buFont typeface="Arial" panose="020B0604020202020204" pitchFamily="34" charset="0"/>
              <a:buChar char="•"/>
            </a:pPr>
            <a:r>
              <a:rPr lang="en-US" dirty="0" smtClean="0"/>
              <a:t>Central part of the logo will remain constant year after year</a:t>
            </a:r>
          </a:p>
          <a:p>
            <a:pPr marL="285750" indent="-285750">
              <a:buFont typeface="Arial" panose="020B0604020202020204" pitchFamily="34" charset="0"/>
              <a:buChar char="•"/>
            </a:pPr>
            <a:r>
              <a:rPr lang="en-US" dirty="0" smtClean="0"/>
              <a:t>Three “dancing” figures represent the theme </a:t>
            </a:r>
            <a:r>
              <a:rPr lang="en-US" b="1" dirty="0" smtClean="0"/>
              <a:t>Our Family Caring for Yours!</a:t>
            </a:r>
            <a:r>
              <a:rPr lang="en-US" dirty="0" smtClean="0"/>
              <a:t> This would change in subsequent years.</a:t>
            </a:r>
            <a:endParaRPr lang="en-US" b="1" dirty="0" smtClean="0"/>
          </a:p>
          <a:p>
            <a:pPr marL="285750" indent="-285750">
              <a:buFont typeface="Arial" panose="020B0604020202020204" pitchFamily="34" charset="0"/>
              <a:buChar char="•"/>
            </a:pPr>
            <a:r>
              <a:rPr lang="en-US" dirty="0" smtClean="0"/>
              <a:t>Logo will be available on the PCC web site to download. Below the wing on right will be the theme, title and date.</a:t>
            </a:r>
          </a:p>
          <a:p>
            <a:pPr marL="285750" indent="-285750">
              <a:buFont typeface="Arial" panose="020B0604020202020204" pitchFamily="34" charset="0"/>
              <a:buChar char="•"/>
            </a:pPr>
            <a:endParaRPr lang="en-CA" dirty="0"/>
          </a:p>
        </p:txBody>
      </p:sp>
      <p:pic>
        <p:nvPicPr>
          <p:cNvPr id="1026" name="Picture 2" descr="ParamedicLogo2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9972" y="4656282"/>
            <a:ext cx="3590925" cy="154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277372" dir="6356724" algn="ctr" rotWithShape="0">
                    <a:srgbClr val="808080">
                      <a:alpha val="50000"/>
                    </a:srgbClr>
                  </a:outerShdw>
                </a:effectLst>
              </a14:hiddenEffects>
            </a:ext>
          </a:extLst>
        </p:spPr>
      </p:pic>
      <p:sp>
        <p:nvSpPr>
          <p:cNvPr id="3" name="Slide Number Placeholder 2"/>
          <p:cNvSpPr>
            <a:spLocks noGrp="1"/>
          </p:cNvSpPr>
          <p:nvPr>
            <p:ph type="sldNum" sz="quarter" idx="12"/>
          </p:nvPr>
        </p:nvSpPr>
        <p:spPr/>
        <p:txBody>
          <a:bodyPr/>
          <a:lstStyle/>
          <a:p>
            <a:fld id="{3FEC005B-FCEF-4A3C-AB8E-9D9CFF9481E3}" type="slidenum">
              <a:rPr lang="en-CA" smtClean="0"/>
              <a:t>5</a:t>
            </a:fld>
            <a:endParaRPr lang="en-CA" dirty="0"/>
          </a:p>
        </p:txBody>
      </p:sp>
    </p:spTree>
    <p:extLst>
      <p:ext uri="{BB962C8B-B14F-4D97-AF65-F5344CB8AC3E}">
        <p14:creationId xmlns:p14="http://schemas.microsoft.com/office/powerpoint/2010/main" val="39803581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5800" y="685800"/>
            <a:ext cx="3657600" cy="5909310"/>
          </a:xfrm>
          <a:prstGeom prst="rect">
            <a:avLst/>
          </a:prstGeom>
          <a:noFill/>
        </p:spPr>
        <p:txBody>
          <a:bodyPr wrap="square" rtlCol="0">
            <a:spAutoFit/>
          </a:bodyPr>
          <a:lstStyle/>
          <a:p>
            <a:r>
              <a:rPr lang="en-US" b="1" dirty="0" smtClean="0"/>
              <a:t>Why Paramedic Services Week vs Emergency Medical Services Week?</a:t>
            </a:r>
          </a:p>
          <a:p>
            <a:endParaRPr lang="en-US" b="1" dirty="0"/>
          </a:p>
          <a:p>
            <a:r>
              <a:rPr lang="en-CA" dirty="0" smtClean="0"/>
              <a:t>The </a:t>
            </a:r>
            <a:r>
              <a:rPr lang="en-CA" dirty="0"/>
              <a:t>adoption of national occupational competency profiles and provincial legislation, in several jurisdictions, has identified the term “paramedic” to be the generic term for all out of hospital care providers. No matter where they work, who they serve or roles they provide the term “paramedic” recognizes the professionals who in many ways serve Canadians with exceptional out of hospital emergency or community care. The public, government and other allied health professions know, recognize and appreciate the professional under the banner of a paramedic.</a:t>
            </a:r>
          </a:p>
          <a:p>
            <a:endParaRPr lang="en-CA" dirty="0"/>
          </a:p>
        </p:txBody>
      </p:sp>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800600" y="1295400"/>
            <a:ext cx="3922776" cy="1931051"/>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69475" y="3505200"/>
            <a:ext cx="3657600" cy="2743200"/>
          </a:xfrm>
          <a:prstGeom prst="rect">
            <a:avLst/>
          </a:prstGeom>
        </p:spPr>
      </p:pic>
      <p:sp>
        <p:nvSpPr>
          <p:cNvPr id="10" name="Slide Number Placeholder 9"/>
          <p:cNvSpPr>
            <a:spLocks noGrp="1"/>
          </p:cNvSpPr>
          <p:nvPr>
            <p:ph type="sldNum" sz="quarter" idx="12"/>
          </p:nvPr>
        </p:nvSpPr>
        <p:spPr/>
        <p:txBody>
          <a:bodyPr/>
          <a:lstStyle/>
          <a:p>
            <a:fld id="{3FEC005B-FCEF-4A3C-AB8E-9D9CFF9481E3}" type="slidenum">
              <a:rPr lang="en-CA" smtClean="0"/>
              <a:t>6</a:t>
            </a:fld>
            <a:endParaRPr lang="en-CA" dirty="0"/>
          </a:p>
        </p:txBody>
      </p:sp>
    </p:spTree>
    <p:extLst>
      <p:ext uri="{BB962C8B-B14F-4D97-AF65-F5344CB8AC3E}">
        <p14:creationId xmlns:p14="http://schemas.microsoft.com/office/powerpoint/2010/main" val="38992922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7800" y="1524000"/>
            <a:ext cx="3507497" cy="3155216"/>
          </a:xfrm>
          <a:prstGeom prst="rect">
            <a:avLst/>
          </a:prstGeom>
        </p:spPr>
      </p:pic>
      <p:sp>
        <p:nvSpPr>
          <p:cNvPr id="4" name="TextBox 3"/>
          <p:cNvSpPr txBox="1"/>
          <p:nvPr/>
        </p:nvSpPr>
        <p:spPr>
          <a:xfrm>
            <a:off x="668045" y="609600"/>
            <a:ext cx="4114800" cy="5262979"/>
          </a:xfrm>
          <a:prstGeom prst="rect">
            <a:avLst/>
          </a:prstGeom>
          <a:noFill/>
        </p:spPr>
        <p:txBody>
          <a:bodyPr wrap="square" rtlCol="0">
            <a:spAutoFit/>
          </a:bodyPr>
          <a:lstStyle/>
          <a:p>
            <a:r>
              <a:rPr lang="en-US" b="1" dirty="0" smtClean="0"/>
              <a:t>How you can get involved?</a:t>
            </a:r>
          </a:p>
          <a:p>
            <a:endParaRPr lang="en-US" b="1" dirty="0"/>
          </a:p>
          <a:p>
            <a:pPr marL="285750" indent="-285750">
              <a:buFont typeface="Arial" panose="020B0604020202020204" pitchFamily="34" charset="0"/>
              <a:buChar char="•"/>
            </a:pPr>
            <a:r>
              <a:rPr lang="en-US" dirty="0" smtClean="0"/>
              <a:t>Twitter #psweek2014</a:t>
            </a:r>
          </a:p>
          <a:p>
            <a:pPr marL="285750" indent="-285750">
              <a:buFont typeface="Arial" panose="020B0604020202020204" pitchFamily="34" charset="0"/>
              <a:buChar char="•"/>
            </a:pPr>
            <a:r>
              <a:rPr lang="en-US" dirty="0" smtClean="0"/>
              <a:t>Email </a:t>
            </a:r>
            <a:r>
              <a:rPr lang="en-US" dirty="0" smtClean="0">
                <a:hlinkClick r:id="rId3"/>
              </a:rPr>
              <a:t>psweek@paramedicchiefs.ca</a:t>
            </a:r>
            <a:endParaRPr lang="en-US" dirty="0" smtClean="0"/>
          </a:p>
          <a:p>
            <a:pPr marL="285750" indent="-285750">
              <a:buFont typeface="Arial" panose="020B0604020202020204" pitchFamily="34" charset="0"/>
              <a:buChar char="•"/>
            </a:pPr>
            <a:r>
              <a:rPr lang="en-US" dirty="0" smtClean="0"/>
              <a:t>Send us pictures, video, newspaper clippings just about anything connected with your week and your activities.</a:t>
            </a:r>
          </a:p>
          <a:p>
            <a:pPr marL="285750" indent="-285750">
              <a:buFont typeface="Arial" panose="020B0604020202020204" pitchFamily="34" charset="0"/>
              <a:buChar char="•"/>
            </a:pPr>
            <a:r>
              <a:rPr lang="en-US" sz="2400" b="1" dirty="0" smtClean="0"/>
              <a:t>This year PSweek goal is not about producing activities but about engaging people coast to coast to share and talk.</a:t>
            </a:r>
          </a:p>
          <a:p>
            <a:pPr marL="285750" indent="-285750">
              <a:buFont typeface="Arial" panose="020B0604020202020204" pitchFamily="34" charset="0"/>
              <a:buChar char="•"/>
            </a:pPr>
            <a:r>
              <a:rPr lang="en-US" dirty="0" smtClean="0"/>
              <a:t>We want to know about your team, the faces, the activities, the sites and sounds of your communities. We want you to be a part of the week!</a:t>
            </a:r>
            <a:endParaRPr lang="en-CA" dirty="0"/>
          </a:p>
        </p:txBody>
      </p:sp>
      <p:sp>
        <p:nvSpPr>
          <p:cNvPr id="5" name="Slide Number Placeholder 4"/>
          <p:cNvSpPr>
            <a:spLocks noGrp="1"/>
          </p:cNvSpPr>
          <p:nvPr>
            <p:ph type="sldNum" sz="quarter" idx="12"/>
          </p:nvPr>
        </p:nvSpPr>
        <p:spPr/>
        <p:txBody>
          <a:bodyPr/>
          <a:lstStyle/>
          <a:p>
            <a:fld id="{3FEC005B-FCEF-4A3C-AB8E-9D9CFF9481E3}" type="slidenum">
              <a:rPr lang="en-CA" smtClean="0"/>
              <a:t>7</a:t>
            </a:fld>
            <a:endParaRPr lang="en-CA" dirty="0"/>
          </a:p>
        </p:txBody>
      </p:sp>
    </p:spTree>
    <p:extLst>
      <p:ext uri="{BB962C8B-B14F-4D97-AF65-F5344CB8AC3E}">
        <p14:creationId xmlns:p14="http://schemas.microsoft.com/office/powerpoint/2010/main" val="5973613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FEC005B-FCEF-4A3C-AB8E-9D9CFF9481E3}" type="slidenum">
              <a:rPr lang="en-CA" smtClean="0"/>
              <a:t>8</a:t>
            </a:fld>
            <a:endParaRPr lang="en-CA" dirty="0"/>
          </a:p>
        </p:txBody>
      </p:sp>
      <p:sp>
        <p:nvSpPr>
          <p:cNvPr id="3" name="TextBox 2"/>
          <p:cNvSpPr txBox="1"/>
          <p:nvPr/>
        </p:nvSpPr>
        <p:spPr>
          <a:xfrm>
            <a:off x="228600" y="228600"/>
            <a:ext cx="6629400" cy="6463308"/>
          </a:xfrm>
          <a:prstGeom prst="rect">
            <a:avLst/>
          </a:prstGeom>
          <a:noFill/>
        </p:spPr>
        <p:txBody>
          <a:bodyPr wrap="square" rtlCol="0">
            <a:spAutoFit/>
          </a:bodyPr>
          <a:lstStyle/>
          <a:p>
            <a:r>
              <a:rPr lang="en-CA" b="1" dirty="0" smtClean="0"/>
              <a:t>Video - Shoot </a:t>
            </a:r>
            <a:r>
              <a:rPr lang="en-CA" b="1" dirty="0"/>
              <a:t>it</a:t>
            </a:r>
          </a:p>
          <a:p>
            <a:r>
              <a:rPr lang="en-CA" dirty="0"/>
              <a:t>Record video of your Paramedic Services Week events and activities.  It doesn’t have to be perfect.  Here are some specs and tips as a guide.  </a:t>
            </a:r>
          </a:p>
          <a:p>
            <a:r>
              <a:rPr lang="en-CA" dirty="0"/>
              <a:t>Framing your video: Clips from speeches, events, activities, your own reporting….we want it!</a:t>
            </a:r>
          </a:p>
          <a:p>
            <a:r>
              <a:rPr lang="en-CA" dirty="0"/>
              <a:t>Recording: Set your device to the highest quality setting.  1080p video is preferred. </a:t>
            </a:r>
          </a:p>
          <a:p>
            <a:r>
              <a:rPr lang="en-CA" dirty="0"/>
              <a:t>Shooting with a DSLR or pro camera? Most file types are ok. </a:t>
            </a:r>
          </a:p>
          <a:p>
            <a:r>
              <a:rPr lang="en-CA" dirty="0"/>
              <a:t>Shooting with a smartphone?  Look </a:t>
            </a:r>
            <a:r>
              <a:rPr lang="en-CA" u="sng" dirty="0">
                <a:hlinkClick r:id="rId2"/>
              </a:rPr>
              <a:t>here</a:t>
            </a:r>
            <a:r>
              <a:rPr lang="en-CA" dirty="0"/>
              <a:t>, </a:t>
            </a:r>
            <a:r>
              <a:rPr lang="en-CA" u="sng" dirty="0">
                <a:hlinkClick r:id="rId3"/>
              </a:rPr>
              <a:t>here</a:t>
            </a:r>
            <a:r>
              <a:rPr lang="en-CA" dirty="0"/>
              <a:t>, and </a:t>
            </a:r>
            <a:r>
              <a:rPr lang="en-CA" u="sng" dirty="0">
                <a:hlinkClick r:id="rId4"/>
              </a:rPr>
              <a:t>here</a:t>
            </a:r>
            <a:r>
              <a:rPr lang="en-CA" dirty="0"/>
              <a:t> for some tips to get good results.</a:t>
            </a:r>
          </a:p>
          <a:p>
            <a:endParaRPr lang="en-CA" b="1" dirty="0" smtClean="0"/>
          </a:p>
          <a:p>
            <a:r>
              <a:rPr lang="en-CA" b="1" dirty="0" smtClean="0"/>
              <a:t>Send </a:t>
            </a:r>
            <a:r>
              <a:rPr lang="en-CA" b="1" dirty="0"/>
              <a:t>it</a:t>
            </a:r>
          </a:p>
          <a:p>
            <a:r>
              <a:rPr lang="en-CA" dirty="0"/>
              <a:t>Send us your videos, please!  </a:t>
            </a:r>
          </a:p>
          <a:p>
            <a:pPr lvl="0"/>
            <a:r>
              <a:rPr lang="en-CA" dirty="0"/>
              <a:t>Browse to </a:t>
            </a:r>
            <a:r>
              <a:rPr lang="en-CA" u="sng" dirty="0">
                <a:hlinkClick r:id="rId5"/>
              </a:rPr>
              <a:t>http://torontoems.ca/emsfiles/</a:t>
            </a:r>
            <a:r>
              <a:rPr lang="en-CA" dirty="0"/>
              <a:t> </a:t>
            </a:r>
          </a:p>
          <a:p>
            <a:pPr lvl="0"/>
            <a:r>
              <a:rPr lang="en-CA" dirty="0"/>
              <a:t>Select the files to share “Choose File”.  You can upload 2000MB at a time. Feel free to upload in multiple segments</a:t>
            </a:r>
          </a:p>
          <a:p>
            <a:pPr lvl="0"/>
            <a:r>
              <a:rPr lang="en-CA" dirty="0"/>
              <a:t>Be sure to enter a short description of your video so we can caption it appropriately</a:t>
            </a:r>
          </a:p>
          <a:p>
            <a:pPr lvl="0"/>
            <a:r>
              <a:rPr lang="en-CA" dirty="0"/>
              <a:t>Please use </a:t>
            </a:r>
            <a:r>
              <a:rPr lang="en-CA" u="sng" dirty="0">
                <a:hlinkClick r:id="rId6"/>
              </a:rPr>
              <a:t>paramedicchiefs@gmail.com</a:t>
            </a:r>
            <a:r>
              <a:rPr lang="en-CA" dirty="0"/>
              <a:t> in the “Send a message too…” box so your submission goes to the right place. </a:t>
            </a:r>
          </a:p>
          <a:p>
            <a:pPr lvl="0"/>
            <a:r>
              <a:rPr lang="en-CA" dirty="0"/>
              <a:t>We’ll download the submissions daily at 23:00 EDT</a:t>
            </a:r>
          </a:p>
          <a:p>
            <a:endParaRPr lang="en-CA" dirty="0"/>
          </a:p>
        </p:txBody>
      </p:sp>
      <p:pic>
        <p:nvPicPr>
          <p:cNvPr id="4" name="Picture 3"/>
          <p:cNvPicPr/>
          <p:nvPr/>
        </p:nvPicPr>
        <p:blipFill>
          <a:blip r:embed="rId7" cstate="print">
            <a:extLst>
              <a:ext uri="{28A0092B-C50C-407E-A947-70E740481C1C}">
                <a14:useLocalDpi xmlns:a14="http://schemas.microsoft.com/office/drawing/2010/main" val="0"/>
              </a:ext>
            </a:extLst>
          </a:blip>
          <a:stretch>
            <a:fillRect/>
          </a:stretch>
        </p:blipFill>
        <p:spPr>
          <a:xfrm>
            <a:off x="6515130" y="2362200"/>
            <a:ext cx="2593975" cy="1886070"/>
          </a:xfrm>
          <a:prstGeom prst="rect">
            <a:avLst/>
          </a:prstGeom>
        </p:spPr>
      </p:pic>
    </p:spTree>
    <p:extLst>
      <p:ext uri="{BB962C8B-B14F-4D97-AF65-F5344CB8AC3E}">
        <p14:creationId xmlns:p14="http://schemas.microsoft.com/office/powerpoint/2010/main" val="589535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FEC005B-FCEF-4A3C-AB8E-9D9CFF9481E3}" type="slidenum">
              <a:rPr lang="en-CA" smtClean="0"/>
              <a:t>9</a:t>
            </a:fld>
            <a:endParaRPr lang="en-CA" dirty="0"/>
          </a:p>
        </p:txBody>
      </p:sp>
      <p:sp>
        <p:nvSpPr>
          <p:cNvPr id="3" name="TextBox 2"/>
          <p:cNvSpPr txBox="1"/>
          <p:nvPr/>
        </p:nvSpPr>
        <p:spPr>
          <a:xfrm>
            <a:off x="304800" y="304800"/>
            <a:ext cx="4267200" cy="6463308"/>
          </a:xfrm>
          <a:prstGeom prst="rect">
            <a:avLst/>
          </a:prstGeom>
          <a:noFill/>
        </p:spPr>
        <p:txBody>
          <a:bodyPr wrap="square" rtlCol="0">
            <a:spAutoFit/>
          </a:bodyPr>
          <a:lstStyle/>
          <a:p>
            <a:r>
              <a:rPr lang="en-CA" b="1" dirty="0"/>
              <a:t>Share it</a:t>
            </a:r>
          </a:p>
          <a:p>
            <a:r>
              <a:rPr lang="en-CA" dirty="0"/>
              <a:t>Every night after 23:00 EDT, we’ll download them and edit the best clips together into a short segment for posting to the </a:t>
            </a:r>
            <a:r>
              <a:rPr lang="en-CA" u="sng" dirty="0">
                <a:hlinkClick r:id="rId2"/>
              </a:rPr>
              <a:t>Paramedic Chiefs of Canada YouTube channel</a:t>
            </a:r>
            <a:r>
              <a:rPr lang="en-CA" dirty="0"/>
              <a:t>.  A summary edit of the clips will be posted the following day to YouTube, and shared via </a:t>
            </a:r>
            <a:r>
              <a:rPr lang="en-CA" u="sng" dirty="0">
                <a:hlinkClick r:id="rId3"/>
              </a:rPr>
              <a:t>Twitter</a:t>
            </a:r>
            <a:r>
              <a:rPr lang="en-CA" dirty="0"/>
              <a:t> and </a:t>
            </a:r>
            <a:r>
              <a:rPr lang="en-CA" u="sng" dirty="0">
                <a:hlinkClick r:id="rId4"/>
              </a:rPr>
              <a:t>Facebook</a:t>
            </a:r>
            <a:r>
              <a:rPr lang="en-CA" dirty="0"/>
              <a:t>. Look for the </a:t>
            </a:r>
            <a:r>
              <a:rPr lang="en-CA" u="sng" dirty="0">
                <a:hlinkClick r:id="rId5"/>
              </a:rPr>
              <a:t>#PSweek2014</a:t>
            </a:r>
            <a:r>
              <a:rPr lang="en-CA" dirty="0"/>
              <a:t> tag.</a:t>
            </a:r>
          </a:p>
          <a:p>
            <a:endParaRPr lang="en-CA" dirty="0" smtClean="0"/>
          </a:p>
          <a:p>
            <a:r>
              <a:rPr lang="en-CA" dirty="0" smtClean="0"/>
              <a:t>Help </a:t>
            </a:r>
            <a:r>
              <a:rPr lang="en-CA" dirty="0"/>
              <a:t>is spread the message by sharing the posts.</a:t>
            </a:r>
          </a:p>
          <a:p>
            <a:endParaRPr lang="en-CA" b="1" dirty="0" smtClean="0"/>
          </a:p>
          <a:p>
            <a:r>
              <a:rPr lang="en-CA" b="1" dirty="0" smtClean="0"/>
              <a:t>Photos</a:t>
            </a:r>
            <a:r>
              <a:rPr lang="en-CA" b="1" dirty="0"/>
              <a:t> </a:t>
            </a:r>
            <a:r>
              <a:rPr lang="en-CA" b="1" dirty="0" smtClean="0"/>
              <a:t>- Shoot </a:t>
            </a:r>
            <a:r>
              <a:rPr lang="en-CA" b="1" dirty="0"/>
              <a:t>it</a:t>
            </a:r>
          </a:p>
          <a:p>
            <a:r>
              <a:rPr lang="en-CA" dirty="0"/>
              <a:t>Give it your best shot.  Look to </a:t>
            </a:r>
            <a:r>
              <a:rPr lang="en-CA" u="sng" dirty="0">
                <a:hlinkClick r:id="rId6"/>
              </a:rPr>
              <a:t>Flickr for tips on formats</a:t>
            </a:r>
            <a:r>
              <a:rPr lang="en-CA" dirty="0"/>
              <a:t>.  </a:t>
            </a:r>
          </a:p>
          <a:p>
            <a:endParaRPr lang="en-CA" b="1" dirty="0" smtClean="0"/>
          </a:p>
          <a:p>
            <a:r>
              <a:rPr lang="en-CA" b="1" dirty="0" smtClean="0"/>
              <a:t>Share </a:t>
            </a:r>
            <a:r>
              <a:rPr lang="en-CA" b="1" dirty="0"/>
              <a:t>it</a:t>
            </a:r>
          </a:p>
          <a:p>
            <a:r>
              <a:rPr lang="en-CA" dirty="0"/>
              <a:t>Join our </a:t>
            </a:r>
            <a:r>
              <a:rPr lang="en-CA" u="sng" dirty="0">
                <a:hlinkClick r:id="rId7"/>
              </a:rPr>
              <a:t>Flickr pool</a:t>
            </a:r>
            <a:r>
              <a:rPr lang="en-CA" dirty="0"/>
              <a:t>!</a:t>
            </a:r>
          </a:p>
          <a:p>
            <a:r>
              <a:rPr lang="en-CA" dirty="0"/>
              <a:t>Upload your photos and post them to the group.  Don’t forget to tag your posts with #PSweek2014.</a:t>
            </a:r>
          </a:p>
          <a:p>
            <a:endParaRPr lang="en-CA" dirty="0"/>
          </a:p>
        </p:txBody>
      </p:sp>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57800" y="1524000"/>
            <a:ext cx="3507497" cy="3155216"/>
          </a:xfrm>
          <a:prstGeom prst="rect">
            <a:avLst/>
          </a:prstGeom>
        </p:spPr>
      </p:pic>
    </p:spTree>
    <p:extLst>
      <p:ext uri="{BB962C8B-B14F-4D97-AF65-F5344CB8AC3E}">
        <p14:creationId xmlns:p14="http://schemas.microsoft.com/office/powerpoint/2010/main" val="38315346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841</Words>
  <Application>Microsoft Office PowerPoint</Application>
  <PresentationFormat>On-screen Show (4:3)</PresentationFormat>
  <Paragraphs>97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Committee</vt:lpstr>
      <vt:lpstr>Why the week is  May 25-May 31</vt:lpstr>
      <vt:lpstr>What will be happening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Parkland Ambulance Care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Lyle</dc:creator>
  <cp:lastModifiedBy>Lyle</cp:lastModifiedBy>
  <cp:revision>31</cp:revision>
  <cp:lastPrinted>2014-04-02T14:09:37Z</cp:lastPrinted>
  <dcterms:created xsi:type="dcterms:W3CDTF">2013-03-27T14:47:57Z</dcterms:created>
  <dcterms:modified xsi:type="dcterms:W3CDTF">2014-04-30T03:25:12Z</dcterms:modified>
</cp:coreProperties>
</file>